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Oswald Bold" charset="1" panose="00000800000000000000"/>
      <p:regular r:id="rId29"/>
    </p:embeddedFont>
    <p:embeddedFont>
      <p:font typeface="DM Sans" charset="1" panose="00000000000000000000"/>
      <p:regular r:id="rId30"/>
    </p:embeddedFont>
    <p:embeddedFont>
      <p:font typeface="DM Sans Bold" charset="1" panose="00000000000000000000"/>
      <p:regular r:id="rId31"/>
    </p:embeddedFont>
    <p:embeddedFont>
      <p:font typeface="DM Sans Italics" charset="1" panose="00000000000000000000"/>
      <p:regular r:id="rId32"/>
    </p:embeddedFont>
    <p:embeddedFont>
      <p:font typeface="Oswald" charset="1" panose="000005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png>
</file>

<file path=ppt/media/image20.svg>
</file>

<file path=ppt/media/image21.png>
</file>

<file path=ppt/media/image22.svg>
</file>

<file path=ppt/media/image23.png>
</file>

<file path=ppt/media/image24.jpeg>
</file>

<file path=ppt/media/image25.jpeg>
</file>

<file path=ppt/media/image26.jpeg>
</file>

<file path=ppt/media/image27.jpeg>
</file>

<file path=ppt/media/image28.jpeg>
</file>

<file path=ppt/media/image29.jpeg>
</file>

<file path=ppt/media/image3.svg>
</file>

<file path=ppt/media/image30.jpe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jpeg>
</file>

<file path=ppt/media/image5.sv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8.jpe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9.jpe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9.jpe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30.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3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3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3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6.png" Type="http://schemas.openxmlformats.org/officeDocument/2006/relationships/image"/><Relationship Id="rId4" Target="../media/image37.svg" Type="http://schemas.openxmlformats.org/officeDocument/2006/relationships/image"/><Relationship Id="rId5" Target="../media/image38.png" Type="http://schemas.openxmlformats.org/officeDocument/2006/relationships/image"/><Relationship Id="rId6" Target="../media/image3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2.png" Type="http://schemas.openxmlformats.org/officeDocument/2006/relationships/image"/><Relationship Id="rId4" Target="../media/image43.svg" Type="http://schemas.openxmlformats.org/officeDocument/2006/relationships/image"/><Relationship Id="rId5" Target="../media/image44.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0.png" Type="http://schemas.openxmlformats.org/officeDocument/2006/relationships/image"/><Relationship Id="rId6" Target="../media/image41.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6.png" Type="http://schemas.openxmlformats.org/officeDocument/2006/relationships/image"/><Relationship Id="rId12" Target="../media/image17.svg" Type="http://schemas.openxmlformats.org/officeDocument/2006/relationships/image"/><Relationship Id="rId13" Target="../media/image2.png" Type="http://schemas.openxmlformats.org/officeDocument/2006/relationships/image"/><Relationship Id="rId14" Target="../media/image3.svg" Type="http://schemas.openxmlformats.org/officeDocument/2006/relationships/image"/><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18.jpe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1.png" Type="http://schemas.openxmlformats.org/officeDocument/2006/relationships/image"/><Relationship Id="rId4" Target="../media/image22.svg" Type="http://schemas.openxmlformats.org/officeDocument/2006/relationships/image"/><Relationship Id="rId5" Target="../media/image24.jpeg" Type="http://schemas.openxmlformats.org/officeDocument/2006/relationships/image"/><Relationship Id="rId6" Target="../media/image2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1.png" Type="http://schemas.openxmlformats.org/officeDocument/2006/relationships/image"/><Relationship Id="rId4" Target="../media/image22.svg" Type="http://schemas.openxmlformats.org/officeDocument/2006/relationships/image"/><Relationship Id="rId5" Target="../media/image26.jpeg" Type="http://schemas.openxmlformats.org/officeDocument/2006/relationships/image"/><Relationship Id="rId6" Target="../media/image2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7659121">
            <a:off x="15091031"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211843" y="-5401251"/>
            <a:ext cx="9022634" cy="9258300"/>
          </a:xfrm>
          <a:custGeom>
            <a:avLst/>
            <a:gdLst/>
            <a:ahLst/>
            <a:cxnLst/>
            <a:rect r="r" b="b" t="t" l="l"/>
            <a:pathLst>
              <a:path h="9258300" w="9022634">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028014" y="793833"/>
            <a:ext cx="596933" cy="613568"/>
          </a:xfrm>
          <a:custGeom>
            <a:avLst/>
            <a:gdLst/>
            <a:ahLst/>
            <a:cxnLst/>
            <a:rect r="r" b="b" t="t" l="l"/>
            <a:pathLst>
              <a:path h="613568" w="596933">
                <a:moveTo>
                  <a:pt x="0" y="0"/>
                </a:moveTo>
                <a:lnTo>
                  <a:pt x="596933" y="0"/>
                </a:lnTo>
                <a:lnTo>
                  <a:pt x="596933" y="613568"/>
                </a:lnTo>
                <a:lnTo>
                  <a:pt x="0" y="6135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182339" y="2865753"/>
            <a:ext cx="16076961" cy="3222542"/>
          </a:xfrm>
          <a:prstGeom prst="rect">
            <a:avLst/>
          </a:prstGeom>
        </p:spPr>
        <p:txBody>
          <a:bodyPr anchor="t" rtlCol="false" tIns="0" lIns="0" bIns="0" rIns="0">
            <a:spAutoFit/>
          </a:bodyPr>
          <a:lstStyle/>
          <a:p>
            <a:pPr algn="ctr">
              <a:lnSpc>
                <a:spcPts val="8587"/>
              </a:lnSpc>
            </a:pPr>
            <a:r>
              <a:rPr lang="en-US" b="true" sz="6222" spc="609">
                <a:solidFill>
                  <a:srgbClr val="000000"/>
                </a:solidFill>
                <a:latin typeface="Oswald Bold"/>
                <a:ea typeface="Oswald Bold"/>
                <a:cs typeface="Oswald Bold"/>
                <a:sym typeface="Oswald Bold"/>
              </a:rPr>
              <a:t>EARLY DETECTION OF ALZHEIMER'S DISEASE USING MOBILENET ALGORITHM: A DEEP LEARNING APPROACH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4976613" y="337474"/>
            <a:ext cx="2982929" cy="9570246"/>
            <a:chOff x="0" y="0"/>
            <a:chExt cx="785627" cy="2520559"/>
          </a:xfrm>
        </p:grpSpPr>
        <p:sp>
          <p:nvSpPr>
            <p:cNvPr name="Freeform 4" id="4"/>
            <p:cNvSpPr/>
            <p:nvPr/>
          </p:nvSpPr>
          <p:spPr>
            <a:xfrm flipH="false" flipV="false" rot="0">
              <a:off x="0" y="0"/>
              <a:ext cx="785627" cy="2520559"/>
            </a:xfrm>
            <a:custGeom>
              <a:avLst/>
              <a:gdLst/>
              <a:ahLst/>
              <a:cxnLst/>
              <a:rect r="r" b="b" t="t" l="l"/>
              <a:pathLst>
                <a:path h="2520559" w="785627">
                  <a:moveTo>
                    <a:pt x="0" y="0"/>
                  </a:moveTo>
                  <a:lnTo>
                    <a:pt x="785627" y="0"/>
                  </a:lnTo>
                  <a:lnTo>
                    <a:pt x="785627" y="2520559"/>
                  </a:lnTo>
                  <a:lnTo>
                    <a:pt x="0" y="2520559"/>
                  </a:lnTo>
                  <a:close/>
                </a:path>
              </a:pathLst>
            </a:custGeom>
            <a:solidFill>
              <a:srgbClr val="CCCCCC"/>
            </a:solidFill>
          </p:spPr>
        </p:sp>
        <p:sp>
          <p:nvSpPr>
            <p:cNvPr name="TextBox 5" id="5"/>
            <p:cNvSpPr txBox="true"/>
            <p:nvPr/>
          </p:nvSpPr>
          <p:spPr>
            <a:xfrm>
              <a:off x="0" y="-19050"/>
              <a:ext cx="785627"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7" id="7"/>
          <p:cNvSpPr/>
          <p:nvPr/>
        </p:nvSpPr>
        <p:spPr>
          <a:xfrm flipH="false" flipV="false" rot="0">
            <a:off x="15505717" y="1018248"/>
            <a:ext cx="2020342" cy="8208697"/>
          </a:xfrm>
          <a:custGeom>
            <a:avLst/>
            <a:gdLst/>
            <a:ahLst/>
            <a:cxnLst/>
            <a:rect r="r" b="b" t="t" l="l"/>
            <a:pathLst>
              <a:path h="8208697" w="2020342">
                <a:moveTo>
                  <a:pt x="0" y="0"/>
                </a:moveTo>
                <a:lnTo>
                  <a:pt x="2020341" y="0"/>
                </a:lnTo>
                <a:lnTo>
                  <a:pt x="2020341" y="8208697"/>
                </a:lnTo>
                <a:lnTo>
                  <a:pt x="0" y="8208697"/>
                </a:lnTo>
                <a:lnTo>
                  <a:pt x="0" y="0"/>
                </a:lnTo>
                <a:close/>
              </a:path>
            </a:pathLst>
          </a:custGeom>
          <a:blipFill>
            <a:blip r:embed="rId4"/>
            <a:stretch>
              <a:fillRect l="-311962" t="0" r="-311962" b="0"/>
            </a:stretch>
          </a:blipFill>
        </p:spPr>
      </p:sp>
      <p:grpSp>
        <p:nvGrpSpPr>
          <p:cNvPr name="Group 8" id="8"/>
          <p:cNvGrpSpPr/>
          <p:nvPr/>
        </p:nvGrpSpPr>
        <p:grpSpPr>
          <a:xfrm rot="0">
            <a:off x="2142191" y="2970632"/>
            <a:ext cx="11265441" cy="6773299"/>
            <a:chOff x="0" y="0"/>
            <a:chExt cx="4316278" cy="2595144"/>
          </a:xfrm>
        </p:grpSpPr>
        <p:sp>
          <p:nvSpPr>
            <p:cNvPr name="Freeform 9" id="9"/>
            <p:cNvSpPr/>
            <p:nvPr/>
          </p:nvSpPr>
          <p:spPr>
            <a:xfrm flipH="false" flipV="false" rot="0">
              <a:off x="0" y="0"/>
              <a:ext cx="4316278" cy="2595144"/>
            </a:xfrm>
            <a:custGeom>
              <a:avLst/>
              <a:gdLst/>
              <a:ahLst/>
              <a:cxnLst/>
              <a:rect r="r" b="b" t="t" l="l"/>
              <a:pathLst>
                <a:path h="2595144" w="4316278">
                  <a:moveTo>
                    <a:pt x="0" y="0"/>
                  </a:moveTo>
                  <a:lnTo>
                    <a:pt x="4316278" y="0"/>
                  </a:lnTo>
                  <a:lnTo>
                    <a:pt x="4316278" y="2595144"/>
                  </a:lnTo>
                  <a:lnTo>
                    <a:pt x="0" y="2595144"/>
                  </a:lnTo>
                  <a:close/>
                </a:path>
              </a:pathLst>
            </a:custGeom>
            <a:solidFill>
              <a:srgbClr val="EFEFEF"/>
            </a:solidFill>
          </p:spPr>
        </p:sp>
        <p:sp>
          <p:nvSpPr>
            <p:cNvPr name="TextBox 10" id="10"/>
            <p:cNvSpPr txBox="true"/>
            <p:nvPr/>
          </p:nvSpPr>
          <p:spPr>
            <a:xfrm>
              <a:off x="0" y="-19050"/>
              <a:ext cx="4316278" cy="2614194"/>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700595" y="3396305"/>
            <a:ext cx="1156649" cy="1173721"/>
          </a:xfrm>
          <a:custGeom>
            <a:avLst/>
            <a:gdLst/>
            <a:ahLst/>
            <a:cxnLst/>
            <a:rect r="r" b="b" t="t" l="l"/>
            <a:pathLst>
              <a:path h="1173721" w="1156649">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2142191" y="888605"/>
            <a:ext cx="12548672"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PROPOSED SYSTEM</a:t>
            </a:r>
          </a:p>
        </p:txBody>
      </p:sp>
      <p:sp>
        <p:nvSpPr>
          <p:cNvPr name="TextBox 13" id="13"/>
          <p:cNvSpPr txBox="true"/>
          <p:nvPr/>
        </p:nvSpPr>
        <p:spPr>
          <a:xfrm rot="0">
            <a:off x="2474248" y="3358205"/>
            <a:ext cx="11874084" cy="4455414"/>
          </a:xfrm>
          <a:prstGeom prst="rect">
            <a:avLst/>
          </a:prstGeom>
        </p:spPr>
        <p:txBody>
          <a:bodyPr anchor="t" rtlCol="false" tIns="0" lIns="0" bIns="0" rIns="0">
            <a:spAutoFit/>
          </a:bodyPr>
          <a:lstStyle/>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The proposed system aims to predict Alzheimer’s disease at an early stage using the MobileNet deep learning algorithm. MobileNet, a lightweight convolutional neural network (CNN) architecture, is chosen for its computational efficiency and ability to deliver accurate results while operating on resource-constrained devices. </a:t>
            </a:r>
          </a:p>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The system will process medical imaging data, such as MRI or CT scans, to identify patterns indicative of Alzheimer’s disease.</a:t>
            </a:r>
          </a:p>
          <a:p>
            <a:pPr algn="just">
              <a:lnSpc>
                <a:spcPts val="3588"/>
              </a:lnSpc>
            </a:pPr>
          </a:p>
        </p:txBody>
      </p:sp>
      <p:sp>
        <p:nvSpPr>
          <p:cNvPr name="Freeform 14" id="14"/>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4976613" y="337474"/>
            <a:ext cx="2982929" cy="9570246"/>
            <a:chOff x="0" y="0"/>
            <a:chExt cx="785627" cy="2520559"/>
          </a:xfrm>
        </p:grpSpPr>
        <p:sp>
          <p:nvSpPr>
            <p:cNvPr name="Freeform 4" id="4"/>
            <p:cNvSpPr/>
            <p:nvPr/>
          </p:nvSpPr>
          <p:spPr>
            <a:xfrm flipH="false" flipV="false" rot="0">
              <a:off x="0" y="0"/>
              <a:ext cx="785627" cy="2520559"/>
            </a:xfrm>
            <a:custGeom>
              <a:avLst/>
              <a:gdLst/>
              <a:ahLst/>
              <a:cxnLst/>
              <a:rect r="r" b="b" t="t" l="l"/>
              <a:pathLst>
                <a:path h="2520559" w="785627">
                  <a:moveTo>
                    <a:pt x="0" y="0"/>
                  </a:moveTo>
                  <a:lnTo>
                    <a:pt x="785627" y="0"/>
                  </a:lnTo>
                  <a:lnTo>
                    <a:pt x="785627" y="2520559"/>
                  </a:lnTo>
                  <a:lnTo>
                    <a:pt x="0" y="2520559"/>
                  </a:lnTo>
                  <a:close/>
                </a:path>
              </a:pathLst>
            </a:custGeom>
            <a:solidFill>
              <a:srgbClr val="CCCCCC"/>
            </a:solidFill>
          </p:spPr>
        </p:sp>
        <p:sp>
          <p:nvSpPr>
            <p:cNvPr name="TextBox 5" id="5"/>
            <p:cNvSpPr txBox="true"/>
            <p:nvPr/>
          </p:nvSpPr>
          <p:spPr>
            <a:xfrm>
              <a:off x="0" y="-19050"/>
              <a:ext cx="785627"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7" id="7"/>
          <p:cNvSpPr/>
          <p:nvPr/>
        </p:nvSpPr>
        <p:spPr>
          <a:xfrm flipH="false" flipV="false" rot="0">
            <a:off x="15811268" y="1018248"/>
            <a:ext cx="1714790" cy="8208697"/>
          </a:xfrm>
          <a:custGeom>
            <a:avLst/>
            <a:gdLst/>
            <a:ahLst/>
            <a:cxnLst/>
            <a:rect r="r" b="b" t="t" l="l"/>
            <a:pathLst>
              <a:path h="8208697" w="1714790">
                <a:moveTo>
                  <a:pt x="0" y="0"/>
                </a:moveTo>
                <a:lnTo>
                  <a:pt x="1714790" y="0"/>
                </a:lnTo>
                <a:lnTo>
                  <a:pt x="1714790" y="8208697"/>
                </a:lnTo>
                <a:lnTo>
                  <a:pt x="0" y="8208697"/>
                </a:lnTo>
                <a:lnTo>
                  <a:pt x="0" y="0"/>
                </a:lnTo>
                <a:close/>
              </a:path>
            </a:pathLst>
          </a:custGeom>
          <a:blipFill>
            <a:blip r:embed="rId4"/>
            <a:stretch>
              <a:fillRect l="-308576" t="0" r="-308576" b="0"/>
            </a:stretch>
          </a:blipFill>
        </p:spPr>
      </p:sp>
      <p:grpSp>
        <p:nvGrpSpPr>
          <p:cNvPr name="Group 8" id="8"/>
          <p:cNvGrpSpPr/>
          <p:nvPr/>
        </p:nvGrpSpPr>
        <p:grpSpPr>
          <a:xfrm rot="0">
            <a:off x="2142191" y="2970632"/>
            <a:ext cx="12548672" cy="6773299"/>
            <a:chOff x="0" y="0"/>
            <a:chExt cx="4807939" cy="2595144"/>
          </a:xfrm>
        </p:grpSpPr>
        <p:sp>
          <p:nvSpPr>
            <p:cNvPr name="Freeform 9" id="9"/>
            <p:cNvSpPr/>
            <p:nvPr/>
          </p:nvSpPr>
          <p:spPr>
            <a:xfrm flipH="false" flipV="false" rot="0">
              <a:off x="0" y="0"/>
              <a:ext cx="4807939" cy="2595144"/>
            </a:xfrm>
            <a:custGeom>
              <a:avLst/>
              <a:gdLst/>
              <a:ahLst/>
              <a:cxnLst/>
              <a:rect r="r" b="b" t="t" l="l"/>
              <a:pathLst>
                <a:path h="2595144" w="4807939">
                  <a:moveTo>
                    <a:pt x="0" y="0"/>
                  </a:moveTo>
                  <a:lnTo>
                    <a:pt x="4807939" y="0"/>
                  </a:lnTo>
                  <a:lnTo>
                    <a:pt x="4807939" y="2595144"/>
                  </a:lnTo>
                  <a:lnTo>
                    <a:pt x="0" y="2595144"/>
                  </a:lnTo>
                  <a:close/>
                </a:path>
              </a:pathLst>
            </a:custGeom>
            <a:solidFill>
              <a:srgbClr val="EFEFEF"/>
            </a:solidFill>
          </p:spPr>
        </p:sp>
        <p:sp>
          <p:nvSpPr>
            <p:cNvPr name="TextBox 10" id="10"/>
            <p:cNvSpPr txBox="true"/>
            <p:nvPr/>
          </p:nvSpPr>
          <p:spPr>
            <a:xfrm>
              <a:off x="0" y="-19050"/>
              <a:ext cx="4807939" cy="2614194"/>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700595" y="3396305"/>
            <a:ext cx="1156649" cy="1173721"/>
          </a:xfrm>
          <a:custGeom>
            <a:avLst/>
            <a:gdLst/>
            <a:ahLst/>
            <a:cxnLst/>
            <a:rect r="r" b="b" t="t" l="l"/>
            <a:pathLst>
              <a:path h="1173721" w="1156649">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2142191" y="888605"/>
            <a:ext cx="12548672"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PROPOSED SYSTEM</a:t>
            </a:r>
          </a:p>
        </p:txBody>
      </p:sp>
      <p:sp>
        <p:nvSpPr>
          <p:cNvPr name="TextBox 13" id="13"/>
          <p:cNvSpPr txBox="true"/>
          <p:nvPr/>
        </p:nvSpPr>
        <p:spPr>
          <a:xfrm rot="0">
            <a:off x="2474248" y="3358205"/>
            <a:ext cx="11874084" cy="4007739"/>
          </a:xfrm>
          <a:prstGeom prst="rect">
            <a:avLst/>
          </a:prstGeom>
        </p:spPr>
        <p:txBody>
          <a:bodyPr anchor="t" rtlCol="false" tIns="0" lIns="0" bIns="0" rIns="0">
            <a:spAutoFit/>
          </a:bodyPr>
          <a:lstStyle/>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The process begins with data collection and preprocessing, where medical images are resized, normalized, and augmented to enhance model robustness. </a:t>
            </a:r>
          </a:p>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The MobileNet model will be pre-trained on a general image dataset and then fine-tuned using the Alzheimer’s imaging data for classification. </a:t>
            </a:r>
          </a:p>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By extracting features from medical images, the model will classify the data into categories such as Normal, Mild Cognitive Impairment (MCI), or Alzheimer’s Disease.</a:t>
            </a:r>
          </a:p>
        </p:txBody>
      </p:sp>
      <p:sp>
        <p:nvSpPr>
          <p:cNvPr name="Freeform 14" id="14"/>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4976613" y="337474"/>
            <a:ext cx="2982929" cy="9570246"/>
            <a:chOff x="0" y="0"/>
            <a:chExt cx="785627" cy="2520559"/>
          </a:xfrm>
        </p:grpSpPr>
        <p:sp>
          <p:nvSpPr>
            <p:cNvPr name="Freeform 4" id="4"/>
            <p:cNvSpPr/>
            <p:nvPr/>
          </p:nvSpPr>
          <p:spPr>
            <a:xfrm flipH="false" flipV="false" rot="0">
              <a:off x="0" y="0"/>
              <a:ext cx="785627" cy="2520559"/>
            </a:xfrm>
            <a:custGeom>
              <a:avLst/>
              <a:gdLst/>
              <a:ahLst/>
              <a:cxnLst/>
              <a:rect r="r" b="b" t="t" l="l"/>
              <a:pathLst>
                <a:path h="2520559" w="785627">
                  <a:moveTo>
                    <a:pt x="0" y="0"/>
                  </a:moveTo>
                  <a:lnTo>
                    <a:pt x="785627" y="0"/>
                  </a:lnTo>
                  <a:lnTo>
                    <a:pt x="785627" y="2520559"/>
                  </a:lnTo>
                  <a:lnTo>
                    <a:pt x="0" y="2520559"/>
                  </a:lnTo>
                  <a:close/>
                </a:path>
              </a:pathLst>
            </a:custGeom>
            <a:solidFill>
              <a:srgbClr val="CCCCCC"/>
            </a:solidFill>
          </p:spPr>
        </p:sp>
        <p:sp>
          <p:nvSpPr>
            <p:cNvPr name="TextBox 5" id="5"/>
            <p:cNvSpPr txBox="true"/>
            <p:nvPr/>
          </p:nvSpPr>
          <p:spPr>
            <a:xfrm>
              <a:off x="0" y="-19050"/>
              <a:ext cx="785627"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7" id="7"/>
          <p:cNvSpPr/>
          <p:nvPr/>
        </p:nvSpPr>
        <p:spPr>
          <a:xfrm flipH="false" flipV="false" rot="0">
            <a:off x="15811268" y="1018248"/>
            <a:ext cx="1714790" cy="8208697"/>
          </a:xfrm>
          <a:custGeom>
            <a:avLst/>
            <a:gdLst/>
            <a:ahLst/>
            <a:cxnLst/>
            <a:rect r="r" b="b" t="t" l="l"/>
            <a:pathLst>
              <a:path h="8208697" w="1714790">
                <a:moveTo>
                  <a:pt x="0" y="0"/>
                </a:moveTo>
                <a:lnTo>
                  <a:pt x="1714790" y="0"/>
                </a:lnTo>
                <a:lnTo>
                  <a:pt x="1714790" y="8208697"/>
                </a:lnTo>
                <a:lnTo>
                  <a:pt x="0" y="8208697"/>
                </a:lnTo>
                <a:lnTo>
                  <a:pt x="0" y="0"/>
                </a:lnTo>
                <a:close/>
              </a:path>
            </a:pathLst>
          </a:custGeom>
          <a:blipFill>
            <a:blip r:embed="rId4"/>
            <a:stretch>
              <a:fillRect l="-308576" t="0" r="-308576" b="0"/>
            </a:stretch>
          </a:blipFill>
        </p:spPr>
      </p:sp>
      <p:grpSp>
        <p:nvGrpSpPr>
          <p:cNvPr name="Group 8" id="8"/>
          <p:cNvGrpSpPr/>
          <p:nvPr/>
        </p:nvGrpSpPr>
        <p:grpSpPr>
          <a:xfrm rot="0">
            <a:off x="2142191" y="2970632"/>
            <a:ext cx="12548672" cy="6773299"/>
            <a:chOff x="0" y="0"/>
            <a:chExt cx="4807939" cy="2595144"/>
          </a:xfrm>
        </p:grpSpPr>
        <p:sp>
          <p:nvSpPr>
            <p:cNvPr name="Freeform 9" id="9"/>
            <p:cNvSpPr/>
            <p:nvPr/>
          </p:nvSpPr>
          <p:spPr>
            <a:xfrm flipH="false" flipV="false" rot="0">
              <a:off x="0" y="0"/>
              <a:ext cx="4807939" cy="2595144"/>
            </a:xfrm>
            <a:custGeom>
              <a:avLst/>
              <a:gdLst/>
              <a:ahLst/>
              <a:cxnLst/>
              <a:rect r="r" b="b" t="t" l="l"/>
              <a:pathLst>
                <a:path h="2595144" w="4807939">
                  <a:moveTo>
                    <a:pt x="0" y="0"/>
                  </a:moveTo>
                  <a:lnTo>
                    <a:pt x="4807939" y="0"/>
                  </a:lnTo>
                  <a:lnTo>
                    <a:pt x="4807939" y="2595144"/>
                  </a:lnTo>
                  <a:lnTo>
                    <a:pt x="0" y="2595144"/>
                  </a:lnTo>
                  <a:close/>
                </a:path>
              </a:pathLst>
            </a:custGeom>
            <a:solidFill>
              <a:srgbClr val="EFEFEF"/>
            </a:solidFill>
          </p:spPr>
        </p:sp>
        <p:sp>
          <p:nvSpPr>
            <p:cNvPr name="TextBox 10" id="10"/>
            <p:cNvSpPr txBox="true"/>
            <p:nvPr/>
          </p:nvSpPr>
          <p:spPr>
            <a:xfrm>
              <a:off x="0" y="-19050"/>
              <a:ext cx="4807939" cy="2614194"/>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700595" y="3396305"/>
            <a:ext cx="1156649" cy="1173721"/>
          </a:xfrm>
          <a:custGeom>
            <a:avLst/>
            <a:gdLst/>
            <a:ahLst/>
            <a:cxnLst/>
            <a:rect r="r" b="b" t="t" l="l"/>
            <a:pathLst>
              <a:path h="1173721" w="1156649">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2142191" y="888605"/>
            <a:ext cx="12548672"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PROPOSED SYSTEM</a:t>
            </a:r>
          </a:p>
        </p:txBody>
      </p:sp>
      <p:sp>
        <p:nvSpPr>
          <p:cNvPr name="TextBox 13" id="13"/>
          <p:cNvSpPr txBox="true"/>
          <p:nvPr/>
        </p:nvSpPr>
        <p:spPr>
          <a:xfrm rot="0">
            <a:off x="2474248" y="3358205"/>
            <a:ext cx="11874084" cy="6246114"/>
          </a:xfrm>
          <a:prstGeom prst="rect">
            <a:avLst/>
          </a:prstGeom>
        </p:spPr>
        <p:txBody>
          <a:bodyPr anchor="t" rtlCol="false" tIns="0" lIns="0" bIns="0" rIns="0">
            <a:spAutoFit/>
          </a:bodyPr>
          <a:lstStyle/>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For system deployment, the model will be optimized for use on mobile and embedded devices, ensuring accessibility for clinicians who may not have access to high-end computing resources. </a:t>
            </a:r>
          </a:p>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A user-friendly interface will allow clinicians to upload medical images and receive predictions with high accuracy. </a:t>
            </a:r>
          </a:p>
          <a:p>
            <a:pPr algn="just" marL="561341" indent="-280670" lvl="1">
              <a:lnSpc>
                <a:spcPts val="3588"/>
              </a:lnSpc>
              <a:buFont typeface="Arial"/>
              <a:buChar char="•"/>
            </a:pPr>
            <a:r>
              <a:rPr lang="en-US" sz="2600" spc="254">
                <a:solidFill>
                  <a:srgbClr val="000000"/>
                </a:solidFill>
                <a:latin typeface="DM Sans"/>
                <a:ea typeface="DM Sans"/>
                <a:cs typeface="DM Sans"/>
                <a:sym typeface="DM Sans"/>
              </a:rPr>
              <a:t>This system will be evaluated using standard performance metrics, including accuracy, precision, recall, and F1-score, to ensure its effectiveness in real-world clinical settings. By integrating deep learning into the diagnostic process, this system provides a scalable, efficient, and cost-effective solution for the early detection of Alzheimer’s disease, supporting timely interventions and improving patient outcomes.</a:t>
            </a:r>
          </a:p>
        </p:txBody>
      </p:sp>
      <p:sp>
        <p:nvSpPr>
          <p:cNvPr name="Freeform 14" id="14"/>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4" id="4"/>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742141" y="3565288"/>
            <a:ext cx="15517159" cy="5502126"/>
          </a:xfrm>
          <a:custGeom>
            <a:avLst/>
            <a:gdLst/>
            <a:ahLst/>
            <a:cxnLst/>
            <a:rect r="r" b="b" t="t" l="l"/>
            <a:pathLst>
              <a:path h="5502126" w="15517159">
                <a:moveTo>
                  <a:pt x="0" y="0"/>
                </a:moveTo>
                <a:lnTo>
                  <a:pt x="15517159" y="0"/>
                </a:lnTo>
                <a:lnTo>
                  <a:pt x="15517159" y="5502126"/>
                </a:lnTo>
                <a:lnTo>
                  <a:pt x="0" y="5502126"/>
                </a:lnTo>
                <a:lnTo>
                  <a:pt x="0" y="0"/>
                </a:lnTo>
                <a:close/>
              </a:path>
            </a:pathLst>
          </a:custGeom>
          <a:blipFill>
            <a:blip r:embed="rId6"/>
            <a:stretch>
              <a:fillRect l="0" t="0" r="0" b="0"/>
            </a:stretch>
          </a:blipFill>
        </p:spPr>
      </p:sp>
      <p:sp>
        <p:nvSpPr>
          <p:cNvPr name="TextBox 6" id="6"/>
          <p:cNvSpPr txBox="true"/>
          <p:nvPr/>
        </p:nvSpPr>
        <p:spPr>
          <a:xfrm rot="0">
            <a:off x="2142191" y="888605"/>
            <a:ext cx="12548672"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ARCHITECTURE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872689" y="3201947"/>
            <a:ext cx="14619596" cy="6474842"/>
          </a:xfrm>
          <a:custGeom>
            <a:avLst/>
            <a:gdLst/>
            <a:ahLst/>
            <a:cxnLst/>
            <a:rect r="r" b="b" t="t" l="l"/>
            <a:pathLst>
              <a:path h="6474842" w="14619596">
                <a:moveTo>
                  <a:pt x="0" y="0"/>
                </a:moveTo>
                <a:lnTo>
                  <a:pt x="14619596" y="0"/>
                </a:lnTo>
                <a:lnTo>
                  <a:pt x="14619596" y="6474842"/>
                </a:lnTo>
                <a:lnTo>
                  <a:pt x="0" y="6474842"/>
                </a:lnTo>
                <a:lnTo>
                  <a:pt x="0" y="0"/>
                </a:lnTo>
                <a:close/>
              </a:path>
            </a:pathLst>
          </a:custGeom>
          <a:blipFill>
            <a:blip r:embed="rId5"/>
            <a:stretch>
              <a:fillRect l="0" t="0" r="0" b="0"/>
            </a:stretch>
          </a:blipFill>
        </p:spPr>
      </p:sp>
      <p:sp>
        <p:nvSpPr>
          <p:cNvPr name="TextBox 5" id="5"/>
          <p:cNvSpPr txBox="true"/>
          <p:nvPr/>
        </p:nvSpPr>
        <p:spPr>
          <a:xfrm rot="0">
            <a:off x="2142191" y="955280"/>
            <a:ext cx="7847888" cy="1052182"/>
          </a:xfrm>
          <a:prstGeom prst="rect">
            <a:avLst/>
          </a:prstGeom>
        </p:spPr>
        <p:txBody>
          <a:bodyPr anchor="t" rtlCol="false" tIns="0" lIns="0" bIns="0" rIns="0">
            <a:spAutoFit/>
          </a:bodyPr>
          <a:lstStyle/>
          <a:p>
            <a:pPr algn="l">
              <a:lnSpc>
                <a:spcPts val="8614"/>
              </a:lnSpc>
            </a:pPr>
            <a:r>
              <a:rPr lang="en-US" b="true" sz="6242" spc="611">
                <a:solidFill>
                  <a:srgbClr val="000000"/>
                </a:solidFill>
                <a:latin typeface="Oswald Bold"/>
                <a:ea typeface="Oswald Bold"/>
                <a:cs typeface="Oswald Bold"/>
                <a:sym typeface="Oswald Bold"/>
              </a:rPr>
              <a:t>SEQUENCE DIAGRAM</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808851" y="2634377"/>
            <a:ext cx="12670299" cy="7473905"/>
          </a:xfrm>
          <a:custGeom>
            <a:avLst/>
            <a:gdLst/>
            <a:ahLst/>
            <a:cxnLst/>
            <a:rect r="r" b="b" t="t" l="l"/>
            <a:pathLst>
              <a:path h="7473905" w="12670299">
                <a:moveTo>
                  <a:pt x="0" y="0"/>
                </a:moveTo>
                <a:lnTo>
                  <a:pt x="12670298" y="0"/>
                </a:lnTo>
                <a:lnTo>
                  <a:pt x="12670298" y="7473906"/>
                </a:lnTo>
                <a:lnTo>
                  <a:pt x="0" y="7473906"/>
                </a:lnTo>
                <a:lnTo>
                  <a:pt x="0" y="0"/>
                </a:lnTo>
                <a:close/>
              </a:path>
            </a:pathLst>
          </a:custGeom>
          <a:blipFill>
            <a:blip r:embed="rId5"/>
            <a:stretch>
              <a:fillRect l="0" t="0" r="0" b="0"/>
            </a:stretch>
          </a:blipFill>
        </p:spPr>
      </p:sp>
      <p:sp>
        <p:nvSpPr>
          <p:cNvPr name="TextBox 5" id="5"/>
          <p:cNvSpPr txBox="true"/>
          <p:nvPr/>
        </p:nvSpPr>
        <p:spPr>
          <a:xfrm rot="0">
            <a:off x="2142191" y="955280"/>
            <a:ext cx="8437035" cy="1123305"/>
          </a:xfrm>
          <a:prstGeom prst="rect">
            <a:avLst/>
          </a:prstGeom>
        </p:spPr>
        <p:txBody>
          <a:bodyPr anchor="t" rtlCol="false" tIns="0" lIns="0" bIns="0" rIns="0">
            <a:spAutoFit/>
          </a:bodyPr>
          <a:lstStyle/>
          <a:p>
            <a:pPr algn="l">
              <a:lnSpc>
                <a:spcPts val="9261"/>
              </a:lnSpc>
            </a:pPr>
            <a:r>
              <a:rPr lang="en-US" b="true" sz="6711" spc="657">
                <a:solidFill>
                  <a:srgbClr val="000000"/>
                </a:solidFill>
                <a:latin typeface="Oswald Bold"/>
                <a:ea typeface="Oswald Bold"/>
                <a:cs typeface="Oswald Bold"/>
                <a:sym typeface="Oswald Bold"/>
              </a:rPr>
              <a:t>CLASS DIAGRAM</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35442" y="4420844"/>
            <a:ext cx="16488393" cy="1750237"/>
          </a:xfrm>
          <a:custGeom>
            <a:avLst/>
            <a:gdLst/>
            <a:ahLst/>
            <a:cxnLst/>
            <a:rect r="r" b="b" t="t" l="l"/>
            <a:pathLst>
              <a:path h="1750237" w="16488393">
                <a:moveTo>
                  <a:pt x="0" y="0"/>
                </a:moveTo>
                <a:lnTo>
                  <a:pt x="16488394" y="0"/>
                </a:lnTo>
                <a:lnTo>
                  <a:pt x="16488394" y="1750237"/>
                </a:lnTo>
                <a:lnTo>
                  <a:pt x="0" y="1750237"/>
                </a:lnTo>
                <a:lnTo>
                  <a:pt x="0" y="0"/>
                </a:lnTo>
                <a:close/>
              </a:path>
            </a:pathLst>
          </a:custGeom>
          <a:blipFill>
            <a:blip r:embed="rId5"/>
            <a:stretch>
              <a:fillRect l="0" t="0" r="0" b="-1297"/>
            </a:stretch>
          </a:blipFill>
        </p:spPr>
      </p:sp>
      <p:sp>
        <p:nvSpPr>
          <p:cNvPr name="TextBox 5" id="5"/>
          <p:cNvSpPr txBox="true"/>
          <p:nvPr/>
        </p:nvSpPr>
        <p:spPr>
          <a:xfrm rot="0">
            <a:off x="2142191" y="945755"/>
            <a:ext cx="8032343" cy="1083975"/>
          </a:xfrm>
          <a:prstGeom prst="rect">
            <a:avLst/>
          </a:prstGeom>
        </p:spPr>
        <p:txBody>
          <a:bodyPr anchor="t" rtlCol="false" tIns="0" lIns="0" bIns="0" rIns="0">
            <a:spAutoFit/>
          </a:bodyPr>
          <a:lstStyle/>
          <a:p>
            <a:pPr algn="l">
              <a:lnSpc>
                <a:spcPts val="8817"/>
              </a:lnSpc>
            </a:pPr>
            <a:r>
              <a:rPr lang="en-US" b="true" sz="6389" spc="626">
                <a:solidFill>
                  <a:srgbClr val="000000"/>
                </a:solidFill>
                <a:latin typeface="Oswald Bold"/>
                <a:ea typeface="Oswald Bold"/>
                <a:cs typeface="Oswald Bold"/>
                <a:sym typeface="Oswald Bold"/>
              </a:rPr>
              <a:t>USE CASE DIAGRAM</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063257" y="1998378"/>
            <a:ext cx="10161485" cy="7982114"/>
          </a:xfrm>
          <a:custGeom>
            <a:avLst/>
            <a:gdLst/>
            <a:ahLst/>
            <a:cxnLst/>
            <a:rect r="r" b="b" t="t" l="l"/>
            <a:pathLst>
              <a:path h="7982114" w="10161485">
                <a:moveTo>
                  <a:pt x="0" y="0"/>
                </a:moveTo>
                <a:lnTo>
                  <a:pt x="10161486" y="0"/>
                </a:lnTo>
                <a:lnTo>
                  <a:pt x="10161486" y="7982114"/>
                </a:lnTo>
                <a:lnTo>
                  <a:pt x="0" y="7982114"/>
                </a:lnTo>
                <a:lnTo>
                  <a:pt x="0" y="0"/>
                </a:lnTo>
                <a:close/>
              </a:path>
            </a:pathLst>
          </a:custGeom>
          <a:blipFill>
            <a:blip r:embed="rId5"/>
            <a:stretch>
              <a:fillRect l="0" t="0" r="0" b="0"/>
            </a:stretch>
          </a:blipFill>
        </p:spPr>
      </p:sp>
      <p:sp>
        <p:nvSpPr>
          <p:cNvPr name="TextBox 5" id="5"/>
          <p:cNvSpPr txBox="true"/>
          <p:nvPr/>
        </p:nvSpPr>
        <p:spPr>
          <a:xfrm rot="0">
            <a:off x="5091322" y="484174"/>
            <a:ext cx="7443197" cy="993802"/>
          </a:xfrm>
          <a:prstGeom prst="rect">
            <a:avLst/>
          </a:prstGeom>
        </p:spPr>
        <p:txBody>
          <a:bodyPr anchor="t" rtlCol="false" tIns="0" lIns="0" bIns="0" rIns="0">
            <a:spAutoFit/>
          </a:bodyPr>
          <a:lstStyle/>
          <a:p>
            <a:pPr algn="l">
              <a:lnSpc>
                <a:spcPts val="8170"/>
              </a:lnSpc>
            </a:pPr>
            <a:r>
              <a:rPr lang="en-US" b="true" sz="5920" spc="580">
                <a:solidFill>
                  <a:srgbClr val="000000"/>
                </a:solidFill>
                <a:latin typeface="Oswald Bold"/>
                <a:ea typeface="Oswald Bold"/>
                <a:cs typeface="Oswald Bold"/>
                <a:sym typeface="Oswald Bold"/>
              </a:rPr>
              <a:t>ACTIVITY DIAGRAM</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0C9DB"/>
        </a:solidFill>
      </p:bgPr>
    </p:bg>
    <p:spTree>
      <p:nvGrpSpPr>
        <p:cNvPr id="1" name=""/>
        <p:cNvGrpSpPr/>
        <p:nvPr/>
      </p:nvGrpSpPr>
      <p:grpSpPr>
        <a:xfrm>
          <a:off x="0" y="0"/>
          <a:ext cx="0" cy="0"/>
          <a:chOff x="0" y="0"/>
          <a:chExt cx="0" cy="0"/>
        </a:xfrm>
      </p:grpSpPr>
      <p:grpSp>
        <p:nvGrpSpPr>
          <p:cNvPr name="Group 2" id="2"/>
          <p:cNvGrpSpPr/>
          <p:nvPr/>
        </p:nvGrpSpPr>
        <p:grpSpPr>
          <a:xfrm rot="0">
            <a:off x="-2770706" y="-3368517"/>
            <a:ext cx="4959890" cy="495989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4F5"/>
            </a:solidFill>
          </p:spPr>
        </p:sp>
        <p:sp>
          <p:nvSpPr>
            <p:cNvPr name="TextBox 4" id="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13582024" y="5483272"/>
            <a:ext cx="13188954" cy="1318895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4F5"/>
            </a:solidFill>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8" id="8"/>
          <p:cNvSpPr txBox="true"/>
          <p:nvPr/>
        </p:nvSpPr>
        <p:spPr>
          <a:xfrm rot="0">
            <a:off x="5590982" y="259170"/>
            <a:ext cx="10122433" cy="1396186"/>
          </a:xfrm>
          <a:prstGeom prst="rect">
            <a:avLst/>
          </a:prstGeom>
        </p:spPr>
        <p:txBody>
          <a:bodyPr anchor="t" rtlCol="false" tIns="0" lIns="0" bIns="0" rIns="0">
            <a:spAutoFit/>
          </a:bodyPr>
          <a:lstStyle/>
          <a:p>
            <a:pPr algn="l">
              <a:lnSpc>
                <a:spcPts val="11349"/>
              </a:lnSpc>
            </a:pPr>
            <a:r>
              <a:rPr lang="en-US" b="true" sz="8224" spc="806">
                <a:solidFill>
                  <a:srgbClr val="000000"/>
                </a:solidFill>
                <a:latin typeface="Oswald Bold"/>
                <a:ea typeface="Oswald Bold"/>
                <a:cs typeface="Oswald Bold"/>
                <a:sym typeface="Oswald Bold"/>
              </a:rPr>
              <a:t>ADVATAGES</a:t>
            </a:r>
          </a:p>
        </p:txBody>
      </p:sp>
      <p:sp>
        <p:nvSpPr>
          <p:cNvPr name="TextBox 9" id="9"/>
          <p:cNvSpPr txBox="true"/>
          <p:nvPr/>
        </p:nvSpPr>
        <p:spPr>
          <a:xfrm rot="0">
            <a:off x="836490" y="2117327"/>
            <a:ext cx="15071228" cy="6693789"/>
          </a:xfrm>
          <a:prstGeom prst="rect">
            <a:avLst/>
          </a:prstGeom>
        </p:spPr>
        <p:txBody>
          <a:bodyPr anchor="t" rtlCol="false" tIns="0" lIns="0" bIns="0" rIns="0">
            <a:spAutoFit/>
          </a:bodyPr>
          <a:lstStyle/>
          <a:p>
            <a:pPr algn="just" marL="561341" indent="-280670" lvl="1">
              <a:lnSpc>
                <a:spcPts val="3588"/>
              </a:lnSpc>
              <a:buFont typeface="Arial"/>
              <a:buChar char="•"/>
            </a:pPr>
            <a:r>
              <a:rPr lang="en-US" b="true" sz="2600" spc="254">
                <a:solidFill>
                  <a:srgbClr val="000000"/>
                </a:solidFill>
                <a:latin typeface="DM Sans Bold"/>
                <a:ea typeface="DM Sans Bold"/>
                <a:cs typeface="DM Sans Bold"/>
                <a:sym typeface="DM Sans Bold"/>
              </a:rPr>
              <a:t>Lightweight and Efficient:</a:t>
            </a:r>
          </a:p>
          <a:p>
            <a:pPr algn="just">
              <a:lnSpc>
                <a:spcPts val="3588"/>
              </a:lnSpc>
            </a:pPr>
            <a:r>
              <a:rPr lang="en-US" sz="2600" spc="254">
                <a:solidFill>
                  <a:srgbClr val="000000"/>
                </a:solidFill>
                <a:latin typeface="DM Sans"/>
                <a:ea typeface="DM Sans"/>
                <a:cs typeface="DM Sans"/>
                <a:sym typeface="DM Sans"/>
              </a:rPr>
              <a:t>MobileNet is designed to be computationally efficient, making it ideal for running on devices with limited resources, such as smartphones, embedded systems, and edge devices. This allows the system to be deployed in real-world healthcare environments without requiring expensive hardware.</a:t>
            </a:r>
          </a:p>
          <a:p>
            <a:pPr algn="just">
              <a:lnSpc>
                <a:spcPts val="3588"/>
              </a:lnSpc>
            </a:pPr>
            <a:r>
              <a:rPr lang="en-US" b="true" sz="2600" spc="254">
                <a:solidFill>
                  <a:srgbClr val="000000"/>
                </a:solidFill>
                <a:latin typeface="DM Sans Bold"/>
                <a:ea typeface="DM Sans Bold"/>
                <a:cs typeface="DM Sans Bold"/>
                <a:sym typeface="DM Sans Bold"/>
              </a:rPr>
              <a:t>High Performance with Low Latency:</a:t>
            </a:r>
          </a:p>
          <a:p>
            <a:pPr algn="just">
              <a:lnSpc>
                <a:spcPts val="3588"/>
              </a:lnSpc>
            </a:pPr>
            <a:r>
              <a:rPr lang="en-US" sz="2600" spc="254">
                <a:solidFill>
                  <a:srgbClr val="000000"/>
                </a:solidFill>
                <a:latin typeface="DM Sans"/>
                <a:ea typeface="DM Sans"/>
                <a:cs typeface="DM Sans"/>
                <a:sym typeface="DM Sans"/>
              </a:rPr>
              <a:t>MobileNet provides high accuracy in image classification tasks while maintaining low latency, ensuring that the model can process and analyze medical images quickly. This enables timely diagnosis and quick decision-making, which is crucial in healthcare, especially for early detection of Alzheimer’s disease.</a:t>
            </a:r>
          </a:p>
          <a:p>
            <a:pPr algn="just">
              <a:lnSpc>
                <a:spcPts val="3588"/>
              </a:lnSpc>
            </a:pPr>
            <a:r>
              <a:rPr lang="en-US" b="true" sz="2600" spc="254">
                <a:solidFill>
                  <a:srgbClr val="000000"/>
                </a:solidFill>
                <a:latin typeface="DM Sans Bold"/>
                <a:ea typeface="DM Sans Bold"/>
                <a:cs typeface="DM Sans Bold"/>
                <a:sym typeface="DM Sans Bold"/>
              </a:rPr>
              <a:t>Transfer Learning:</a:t>
            </a:r>
          </a:p>
          <a:p>
            <a:pPr algn="just">
              <a:lnSpc>
                <a:spcPts val="3588"/>
              </a:lnSpc>
            </a:pPr>
            <a:r>
              <a:rPr lang="en-US" sz="2600" spc="254">
                <a:solidFill>
                  <a:srgbClr val="000000"/>
                </a:solidFill>
                <a:latin typeface="DM Sans"/>
                <a:ea typeface="DM Sans"/>
                <a:cs typeface="DM Sans"/>
                <a:sym typeface="DM Sans"/>
              </a:rPr>
              <a:t>MobileNet allows for transfer learning, where the model is pre-trained on large datasets (e.g., ImageNet) and fine-tuned on specific datasets, such as those for Alzheimer’s disease. This reduces the need for large datasets and extensive training time, improving the overall development process.</a:t>
            </a:r>
          </a:p>
        </p:txBody>
      </p:sp>
      <p:sp>
        <p:nvSpPr>
          <p:cNvPr name="TextBox 10" id="10"/>
          <p:cNvSpPr txBox="true"/>
          <p:nvPr/>
        </p:nvSpPr>
        <p:spPr>
          <a:xfrm rot="0">
            <a:off x="16143196" y="7261208"/>
            <a:ext cx="2144804" cy="983747"/>
          </a:xfrm>
          <a:prstGeom prst="rect">
            <a:avLst/>
          </a:prstGeom>
        </p:spPr>
        <p:txBody>
          <a:bodyPr anchor="t" rtlCol="false" tIns="0" lIns="0" bIns="0" rIns="0">
            <a:spAutoFit/>
          </a:bodyPr>
          <a:lstStyle/>
          <a:p>
            <a:pPr algn="ctr" marL="0" indent="0" lvl="0">
              <a:lnSpc>
                <a:spcPts val="7977"/>
              </a:lnSpc>
              <a:spcBef>
                <a:spcPct val="0"/>
              </a:spcBef>
            </a:pPr>
            <a:r>
              <a:rPr lang="en-US" b="true" sz="5780">
                <a:solidFill>
                  <a:srgbClr val="000000"/>
                </a:solidFill>
                <a:latin typeface="Oswald Bold"/>
                <a:ea typeface="Oswald Bold"/>
                <a:cs typeface="Oswald Bold"/>
                <a:sym typeface="Oswald Bold"/>
              </a:rPr>
              <a:t>97%</a:t>
            </a:r>
          </a:p>
        </p:txBody>
      </p:sp>
      <p:pic>
        <p:nvPicPr>
          <p:cNvPr name="Picture 11" id="11"/>
          <p:cNvPicPr>
            <a:picLocks noChangeAspect="true"/>
          </p:cNvPicPr>
          <p:nvPr/>
        </p:nvPicPr>
        <p:blipFill>
          <a:blip r:embed="rId2"/>
          <a:stretch>
            <a:fillRect/>
          </a:stretch>
        </p:blipFill>
        <p:spPr>
          <a:xfrm rot="0">
            <a:off x="14842950" y="8203132"/>
            <a:ext cx="3609596" cy="870256"/>
          </a:xfrm>
          <a:prstGeom prst="rect">
            <a:avLst/>
          </a:prstGeom>
        </p:spPr>
      </p:pic>
      <p:sp>
        <p:nvSpPr>
          <p:cNvPr name="TextBox 12" id="12"/>
          <p:cNvSpPr txBox="true"/>
          <p:nvPr/>
        </p:nvSpPr>
        <p:spPr>
          <a:xfrm rot="0">
            <a:off x="14487138" y="8945841"/>
            <a:ext cx="3664609" cy="833872"/>
          </a:xfrm>
          <a:prstGeom prst="rect">
            <a:avLst/>
          </a:prstGeom>
        </p:spPr>
        <p:txBody>
          <a:bodyPr anchor="t" rtlCol="false" tIns="0" lIns="0" bIns="0" rIns="0">
            <a:spAutoFit/>
          </a:bodyPr>
          <a:lstStyle/>
          <a:p>
            <a:pPr algn="l">
              <a:lnSpc>
                <a:spcPts val="6802"/>
              </a:lnSpc>
            </a:pPr>
            <a:r>
              <a:rPr lang="en-US" b="true" sz="4929" spc="483">
                <a:solidFill>
                  <a:srgbClr val="000000"/>
                </a:solidFill>
                <a:latin typeface="Oswald Bold"/>
                <a:ea typeface="Oswald Bold"/>
                <a:cs typeface="Oswald Bold"/>
                <a:sym typeface="Oswald Bold"/>
              </a:rPr>
              <a:t>ACCURACY</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696760" y="301937"/>
            <a:ext cx="2027545" cy="3080525"/>
          </a:xfrm>
          <a:custGeom>
            <a:avLst/>
            <a:gdLst/>
            <a:ahLst/>
            <a:cxnLst/>
            <a:rect r="r" b="b" t="t" l="l"/>
            <a:pathLst>
              <a:path h="3080525" w="2027545">
                <a:moveTo>
                  <a:pt x="0" y="0"/>
                </a:moveTo>
                <a:lnTo>
                  <a:pt x="2027546" y="0"/>
                </a:lnTo>
                <a:lnTo>
                  <a:pt x="2027546"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035253">
            <a:off x="16397917" y="5645186"/>
            <a:ext cx="7835077" cy="10939025"/>
          </a:xfrm>
          <a:custGeom>
            <a:avLst/>
            <a:gdLst/>
            <a:ahLst/>
            <a:cxnLst/>
            <a:rect r="r" b="b" t="t" l="l"/>
            <a:pathLst>
              <a:path h="10939025" w="7835077">
                <a:moveTo>
                  <a:pt x="0" y="0"/>
                </a:moveTo>
                <a:lnTo>
                  <a:pt x="7835077" y="0"/>
                </a:lnTo>
                <a:lnTo>
                  <a:pt x="7835077" y="10939025"/>
                </a:lnTo>
                <a:lnTo>
                  <a:pt x="0" y="109390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5" id="5"/>
          <p:cNvSpPr/>
          <p:nvPr/>
        </p:nvSpPr>
        <p:spPr>
          <a:xfrm>
            <a:off x="1589541" y="3342862"/>
            <a:ext cx="15108918" cy="0"/>
          </a:xfrm>
          <a:prstGeom prst="line">
            <a:avLst/>
          </a:prstGeom>
          <a:ln cap="flat" w="38100">
            <a:solidFill>
              <a:srgbClr val="10C9DB"/>
            </a:solidFill>
            <a:prstDash val="solid"/>
            <a:headEnd type="none" len="sm" w="sm"/>
            <a:tailEnd type="none" len="sm" w="sm"/>
          </a:ln>
        </p:spPr>
      </p:sp>
      <p:grpSp>
        <p:nvGrpSpPr>
          <p:cNvPr name="Group 6" id="6"/>
          <p:cNvGrpSpPr/>
          <p:nvPr/>
        </p:nvGrpSpPr>
        <p:grpSpPr>
          <a:xfrm rot="0">
            <a:off x="3459992" y="3092321"/>
            <a:ext cx="501082" cy="50108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C9DB"/>
            </a:solidFill>
          </p:spPr>
        </p:sp>
        <p:sp>
          <p:nvSpPr>
            <p:cNvPr name="TextBox 8" id="8"/>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9" id="9"/>
          <p:cNvSpPr txBox="true"/>
          <p:nvPr/>
        </p:nvSpPr>
        <p:spPr>
          <a:xfrm rot="0">
            <a:off x="1955760" y="4715746"/>
            <a:ext cx="3805700" cy="2220830"/>
          </a:xfrm>
          <a:prstGeom prst="rect">
            <a:avLst/>
          </a:prstGeom>
        </p:spPr>
        <p:txBody>
          <a:bodyPr anchor="t" rtlCol="false" tIns="0" lIns="0" bIns="0" rIns="0">
            <a:spAutoFit/>
          </a:bodyPr>
          <a:lstStyle/>
          <a:p>
            <a:pPr algn="ctr">
              <a:lnSpc>
                <a:spcPts val="2545"/>
              </a:lnSpc>
            </a:pPr>
            <a:r>
              <a:rPr lang="en-US" sz="1844" spc="180">
                <a:solidFill>
                  <a:srgbClr val="000000"/>
                </a:solidFill>
                <a:latin typeface="DM Sans"/>
                <a:ea typeface="DM Sans"/>
                <a:cs typeface="DM Sans"/>
                <a:sym typeface="DM Sans"/>
              </a:rPr>
              <a:t>Medical imaging datasets containing MRI, CT scans, or other relevant imaging data with labeled Alzheimer’s disease categories (e.g., normal, mild, moderate, severe)</a:t>
            </a:r>
          </a:p>
        </p:txBody>
      </p:sp>
      <p:sp>
        <p:nvSpPr>
          <p:cNvPr name="TextBox 10" id="10"/>
          <p:cNvSpPr txBox="true"/>
          <p:nvPr/>
        </p:nvSpPr>
        <p:spPr>
          <a:xfrm rot="0">
            <a:off x="2696760" y="914400"/>
            <a:ext cx="2027545" cy="1121713"/>
          </a:xfrm>
          <a:prstGeom prst="rect">
            <a:avLst/>
          </a:prstGeom>
        </p:spPr>
        <p:txBody>
          <a:bodyPr anchor="t" rtlCol="false" tIns="0" lIns="0" bIns="0" rIns="0">
            <a:spAutoFit/>
          </a:bodyPr>
          <a:lstStyle/>
          <a:p>
            <a:pPr algn="ctr">
              <a:lnSpc>
                <a:spcPts val="9141"/>
              </a:lnSpc>
            </a:pPr>
            <a:r>
              <a:rPr lang="en-US" b="true" sz="6624" spc="649">
                <a:solidFill>
                  <a:srgbClr val="FFFBFB"/>
                </a:solidFill>
                <a:latin typeface="DM Sans Bold"/>
                <a:ea typeface="DM Sans Bold"/>
                <a:cs typeface="DM Sans Bold"/>
                <a:sym typeface="DM Sans Bold"/>
              </a:rPr>
              <a:t>01</a:t>
            </a:r>
          </a:p>
        </p:txBody>
      </p:sp>
      <p:sp>
        <p:nvSpPr>
          <p:cNvPr name="TextBox 11" id="11"/>
          <p:cNvSpPr txBox="true"/>
          <p:nvPr/>
        </p:nvSpPr>
        <p:spPr>
          <a:xfrm rot="0">
            <a:off x="1824496" y="3649901"/>
            <a:ext cx="3936965" cy="999170"/>
          </a:xfrm>
          <a:prstGeom prst="rect">
            <a:avLst/>
          </a:prstGeom>
        </p:spPr>
        <p:txBody>
          <a:bodyPr anchor="t" rtlCol="false" tIns="0" lIns="0" bIns="0" rIns="0">
            <a:spAutoFit/>
          </a:bodyPr>
          <a:lstStyle/>
          <a:p>
            <a:pPr algn="ctr">
              <a:lnSpc>
                <a:spcPts val="4073"/>
              </a:lnSpc>
            </a:pPr>
            <a:r>
              <a:rPr lang="en-US" b="true" sz="2951" spc="289">
                <a:solidFill>
                  <a:srgbClr val="000000"/>
                </a:solidFill>
                <a:latin typeface="DM Sans Bold"/>
                <a:ea typeface="DM Sans Bold"/>
                <a:cs typeface="DM Sans Bold"/>
                <a:sym typeface="DM Sans Bold"/>
              </a:rPr>
              <a:t>DATA COLLECTION</a:t>
            </a:r>
          </a:p>
        </p:txBody>
      </p:sp>
      <p:sp>
        <p:nvSpPr>
          <p:cNvPr name="Freeform 12" id="12"/>
          <p:cNvSpPr/>
          <p:nvPr/>
        </p:nvSpPr>
        <p:spPr>
          <a:xfrm flipH="false" flipV="false" rot="0">
            <a:off x="6292382" y="243287"/>
            <a:ext cx="2027545" cy="3080525"/>
          </a:xfrm>
          <a:custGeom>
            <a:avLst/>
            <a:gdLst/>
            <a:ahLst/>
            <a:cxnLst/>
            <a:rect r="r" b="b" t="t" l="l"/>
            <a:pathLst>
              <a:path h="3080525" w="2027545">
                <a:moveTo>
                  <a:pt x="0" y="0"/>
                </a:moveTo>
                <a:lnTo>
                  <a:pt x="2027545" y="0"/>
                </a:lnTo>
                <a:lnTo>
                  <a:pt x="2027545"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3" id="13"/>
          <p:cNvGrpSpPr/>
          <p:nvPr/>
        </p:nvGrpSpPr>
        <p:grpSpPr>
          <a:xfrm rot="0">
            <a:off x="7055613" y="3073271"/>
            <a:ext cx="501082" cy="501082"/>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C9DB"/>
            </a:solidFill>
          </p:spPr>
        </p:sp>
        <p:sp>
          <p:nvSpPr>
            <p:cNvPr name="TextBox 15" id="15"/>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16" id="16"/>
          <p:cNvSpPr txBox="true"/>
          <p:nvPr/>
        </p:nvSpPr>
        <p:spPr>
          <a:xfrm rot="0">
            <a:off x="6252547" y="914400"/>
            <a:ext cx="2027545" cy="1121713"/>
          </a:xfrm>
          <a:prstGeom prst="rect">
            <a:avLst/>
          </a:prstGeom>
        </p:spPr>
        <p:txBody>
          <a:bodyPr anchor="t" rtlCol="false" tIns="0" lIns="0" bIns="0" rIns="0">
            <a:spAutoFit/>
          </a:bodyPr>
          <a:lstStyle/>
          <a:p>
            <a:pPr algn="ctr">
              <a:lnSpc>
                <a:spcPts val="9141"/>
              </a:lnSpc>
            </a:pPr>
            <a:r>
              <a:rPr lang="en-US" b="true" sz="6624" spc="649">
                <a:solidFill>
                  <a:srgbClr val="FFFBFB"/>
                </a:solidFill>
                <a:latin typeface="DM Sans Bold"/>
                <a:ea typeface="DM Sans Bold"/>
                <a:cs typeface="DM Sans Bold"/>
                <a:sym typeface="DM Sans Bold"/>
              </a:rPr>
              <a:t>02</a:t>
            </a:r>
          </a:p>
        </p:txBody>
      </p:sp>
      <p:sp>
        <p:nvSpPr>
          <p:cNvPr name="Freeform 17" id="17"/>
          <p:cNvSpPr/>
          <p:nvPr/>
        </p:nvSpPr>
        <p:spPr>
          <a:xfrm flipH="false" flipV="false" rot="0">
            <a:off x="9652502" y="243287"/>
            <a:ext cx="2027545" cy="3080525"/>
          </a:xfrm>
          <a:custGeom>
            <a:avLst/>
            <a:gdLst/>
            <a:ahLst/>
            <a:cxnLst/>
            <a:rect r="r" b="b" t="t" l="l"/>
            <a:pathLst>
              <a:path h="3080525" w="2027545">
                <a:moveTo>
                  <a:pt x="0" y="0"/>
                </a:moveTo>
                <a:lnTo>
                  <a:pt x="2027545" y="0"/>
                </a:lnTo>
                <a:lnTo>
                  <a:pt x="2027545"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10521294" y="3073271"/>
            <a:ext cx="501082" cy="501082"/>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C9DB"/>
            </a:solidFill>
          </p:spPr>
        </p:sp>
        <p:sp>
          <p:nvSpPr>
            <p:cNvPr name="TextBox 20" id="20"/>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21" id="21"/>
          <p:cNvSpPr txBox="true"/>
          <p:nvPr/>
        </p:nvSpPr>
        <p:spPr>
          <a:xfrm rot="0">
            <a:off x="9758062" y="914400"/>
            <a:ext cx="2027545" cy="1121713"/>
          </a:xfrm>
          <a:prstGeom prst="rect">
            <a:avLst/>
          </a:prstGeom>
        </p:spPr>
        <p:txBody>
          <a:bodyPr anchor="t" rtlCol="false" tIns="0" lIns="0" bIns="0" rIns="0">
            <a:spAutoFit/>
          </a:bodyPr>
          <a:lstStyle/>
          <a:p>
            <a:pPr algn="ctr">
              <a:lnSpc>
                <a:spcPts val="9141"/>
              </a:lnSpc>
            </a:pPr>
            <a:r>
              <a:rPr lang="en-US" b="true" sz="6624" spc="649">
                <a:solidFill>
                  <a:srgbClr val="FFFBFB"/>
                </a:solidFill>
                <a:latin typeface="DM Sans Bold"/>
                <a:ea typeface="DM Sans Bold"/>
                <a:cs typeface="DM Sans Bold"/>
                <a:sym typeface="DM Sans Bold"/>
              </a:rPr>
              <a:t>03</a:t>
            </a:r>
          </a:p>
        </p:txBody>
      </p:sp>
      <p:sp>
        <p:nvSpPr>
          <p:cNvPr name="Freeform 22" id="22"/>
          <p:cNvSpPr/>
          <p:nvPr/>
        </p:nvSpPr>
        <p:spPr>
          <a:xfrm flipH="false" flipV="false" rot="0">
            <a:off x="13261983" y="243287"/>
            <a:ext cx="2027545" cy="3080525"/>
          </a:xfrm>
          <a:custGeom>
            <a:avLst/>
            <a:gdLst/>
            <a:ahLst/>
            <a:cxnLst/>
            <a:rect r="r" b="b" t="t" l="l"/>
            <a:pathLst>
              <a:path h="3080525" w="2027545">
                <a:moveTo>
                  <a:pt x="0" y="0"/>
                </a:moveTo>
                <a:lnTo>
                  <a:pt x="2027545" y="0"/>
                </a:lnTo>
                <a:lnTo>
                  <a:pt x="2027545" y="3080525"/>
                </a:lnTo>
                <a:lnTo>
                  <a:pt x="0" y="30805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3" id="23"/>
          <p:cNvGrpSpPr/>
          <p:nvPr/>
        </p:nvGrpSpPr>
        <p:grpSpPr>
          <a:xfrm rot="0">
            <a:off x="14025215" y="3131921"/>
            <a:ext cx="501082" cy="501082"/>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C9DB"/>
            </a:solidFill>
          </p:spPr>
        </p:sp>
        <p:sp>
          <p:nvSpPr>
            <p:cNvPr name="TextBox 25" id="25"/>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TextBox 26" id="26"/>
          <p:cNvSpPr txBox="true"/>
          <p:nvPr/>
        </p:nvSpPr>
        <p:spPr>
          <a:xfrm rot="0">
            <a:off x="13259519" y="914400"/>
            <a:ext cx="2027545" cy="1121713"/>
          </a:xfrm>
          <a:prstGeom prst="rect">
            <a:avLst/>
          </a:prstGeom>
        </p:spPr>
        <p:txBody>
          <a:bodyPr anchor="t" rtlCol="false" tIns="0" lIns="0" bIns="0" rIns="0">
            <a:spAutoFit/>
          </a:bodyPr>
          <a:lstStyle/>
          <a:p>
            <a:pPr algn="ctr">
              <a:lnSpc>
                <a:spcPts val="9141"/>
              </a:lnSpc>
            </a:pPr>
            <a:r>
              <a:rPr lang="en-US" b="true" sz="6624" spc="649">
                <a:solidFill>
                  <a:srgbClr val="FFFBFB"/>
                </a:solidFill>
                <a:latin typeface="DM Sans Bold"/>
                <a:ea typeface="DM Sans Bold"/>
                <a:cs typeface="DM Sans Bold"/>
                <a:sym typeface="DM Sans Bold"/>
              </a:rPr>
              <a:t>04</a:t>
            </a:r>
          </a:p>
        </p:txBody>
      </p:sp>
      <p:sp>
        <p:nvSpPr>
          <p:cNvPr name="TextBox 27" id="27"/>
          <p:cNvSpPr txBox="true"/>
          <p:nvPr/>
        </p:nvSpPr>
        <p:spPr>
          <a:xfrm rot="0">
            <a:off x="5761461" y="4620496"/>
            <a:ext cx="3204526" cy="4774450"/>
          </a:xfrm>
          <a:prstGeom prst="rect">
            <a:avLst/>
          </a:prstGeom>
        </p:spPr>
        <p:txBody>
          <a:bodyPr anchor="t" rtlCol="false" tIns="0" lIns="0" bIns="0" rIns="0">
            <a:spAutoFit/>
          </a:bodyPr>
          <a:lstStyle/>
          <a:p>
            <a:pPr algn="ctr">
              <a:lnSpc>
                <a:spcPts val="2545"/>
              </a:lnSpc>
            </a:pPr>
            <a:r>
              <a:rPr lang="en-US" sz="1844" spc="180">
                <a:solidFill>
                  <a:srgbClr val="000000"/>
                </a:solidFill>
                <a:latin typeface="DM Sans"/>
                <a:ea typeface="DM Sans"/>
                <a:cs typeface="DM Sans"/>
                <a:sym typeface="DM Sans"/>
              </a:rPr>
              <a:t>MobileNet is a lightweight CNN architecture designed for mobile and embedded vision applications. It uses depthwise separable convolutions to reduce computation while maintaining accuracy. Key features include: Reduces the number of parameters compared to standard convolutions.</a:t>
            </a:r>
          </a:p>
        </p:txBody>
      </p:sp>
      <p:sp>
        <p:nvSpPr>
          <p:cNvPr name="TextBox 28" id="28"/>
          <p:cNvSpPr txBox="true"/>
          <p:nvPr/>
        </p:nvSpPr>
        <p:spPr>
          <a:xfrm rot="0">
            <a:off x="5703892" y="3649901"/>
            <a:ext cx="3440108" cy="999170"/>
          </a:xfrm>
          <a:prstGeom prst="rect">
            <a:avLst/>
          </a:prstGeom>
        </p:spPr>
        <p:txBody>
          <a:bodyPr anchor="t" rtlCol="false" tIns="0" lIns="0" bIns="0" rIns="0">
            <a:spAutoFit/>
          </a:bodyPr>
          <a:lstStyle/>
          <a:p>
            <a:pPr algn="ctr">
              <a:lnSpc>
                <a:spcPts val="4073"/>
              </a:lnSpc>
            </a:pPr>
            <a:r>
              <a:rPr lang="en-US" b="true" sz="2951" spc="289">
                <a:solidFill>
                  <a:srgbClr val="000000"/>
                </a:solidFill>
                <a:latin typeface="DM Sans Bold"/>
                <a:ea typeface="DM Sans Bold"/>
                <a:cs typeface="DM Sans Bold"/>
                <a:sym typeface="DM Sans Bold"/>
              </a:rPr>
              <a:t>MOBILENET</a:t>
            </a:r>
          </a:p>
          <a:p>
            <a:pPr algn="ctr">
              <a:lnSpc>
                <a:spcPts val="4073"/>
              </a:lnSpc>
            </a:pPr>
            <a:r>
              <a:rPr lang="en-US" b="true" sz="2951" spc="289">
                <a:solidFill>
                  <a:srgbClr val="000000"/>
                </a:solidFill>
                <a:latin typeface="DM Sans Bold"/>
                <a:ea typeface="DM Sans Bold"/>
                <a:cs typeface="DM Sans Bold"/>
                <a:sym typeface="DM Sans Bold"/>
              </a:rPr>
              <a:t>DEVELOPEMENT</a:t>
            </a:r>
          </a:p>
        </p:txBody>
      </p:sp>
      <p:sp>
        <p:nvSpPr>
          <p:cNvPr name="TextBox 29" id="29"/>
          <p:cNvSpPr txBox="true"/>
          <p:nvPr/>
        </p:nvSpPr>
        <p:spPr>
          <a:xfrm rot="0">
            <a:off x="9405155" y="4845800"/>
            <a:ext cx="3204526" cy="3816842"/>
          </a:xfrm>
          <a:prstGeom prst="rect">
            <a:avLst/>
          </a:prstGeom>
        </p:spPr>
        <p:txBody>
          <a:bodyPr anchor="t" rtlCol="false" tIns="0" lIns="0" bIns="0" rIns="0">
            <a:spAutoFit/>
          </a:bodyPr>
          <a:lstStyle/>
          <a:p>
            <a:pPr algn="ctr">
              <a:lnSpc>
                <a:spcPts val="2545"/>
              </a:lnSpc>
            </a:pPr>
            <a:r>
              <a:rPr lang="en-US" sz="1844" spc="180">
                <a:solidFill>
                  <a:srgbClr val="000000"/>
                </a:solidFill>
                <a:latin typeface="DM Sans"/>
                <a:ea typeface="DM Sans"/>
                <a:cs typeface="DM Sans"/>
                <a:sym typeface="DM Sans"/>
              </a:rPr>
              <a:t>MobileNet extracts high-level features from input images using its depthwise separable convolution layers</a:t>
            </a:r>
          </a:p>
          <a:p>
            <a:pPr algn="ctr">
              <a:lnSpc>
                <a:spcPts val="2545"/>
              </a:lnSpc>
            </a:pPr>
            <a:r>
              <a:rPr lang="en-US" sz="1844" spc="180">
                <a:solidFill>
                  <a:srgbClr val="000000"/>
                </a:solidFill>
                <a:latin typeface="DM Sans"/>
                <a:ea typeface="DM Sans"/>
                <a:cs typeface="DM Sans"/>
                <a:sym typeface="DM Sans"/>
              </a:rPr>
              <a:t>The system classifies input images into predefined categories, such as Normal, Mild Cognitive Impairment (MCI), or Alzheimer’s Disease.</a:t>
            </a:r>
          </a:p>
        </p:txBody>
      </p:sp>
      <p:sp>
        <p:nvSpPr>
          <p:cNvPr name="TextBox 30" id="30"/>
          <p:cNvSpPr txBox="true"/>
          <p:nvPr/>
        </p:nvSpPr>
        <p:spPr>
          <a:xfrm rot="0">
            <a:off x="9652502" y="3649901"/>
            <a:ext cx="2906637" cy="999170"/>
          </a:xfrm>
          <a:prstGeom prst="rect">
            <a:avLst/>
          </a:prstGeom>
        </p:spPr>
        <p:txBody>
          <a:bodyPr anchor="t" rtlCol="false" tIns="0" lIns="0" bIns="0" rIns="0">
            <a:spAutoFit/>
          </a:bodyPr>
          <a:lstStyle/>
          <a:p>
            <a:pPr algn="ctr">
              <a:lnSpc>
                <a:spcPts val="4073"/>
              </a:lnSpc>
            </a:pPr>
            <a:r>
              <a:rPr lang="en-US" b="true" sz="2951" spc="289">
                <a:solidFill>
                  <a:srgbClr val="000000"/>
                </a:solidFill>
                <a:latin typeface="DM Sans Bold"/>
                <a:ea typeface="DM Sans Bold"/>
                <a:cs typeface="DM Sans Bold"/>
                <a:sym typeface="DM Sans Bold"/>
              </a:rPr>
              <a:t>FEATURE</a:t>
            </a:r>
          </a:p>
          <a:p>
            <a:pPr algn="ctr">
              <a:lnSpc>
                <a:spcPts val="4073"/>
              </a:lnSpc>
            </a:pPr>
            <a:r>
              <a:rPr lang="en-US" b="true" sz="2951" spc="289">
                <a:solidFill>
                  <a:srgbClr val="000000"/>
                </a:solidFill>
                <a:latin typeface="DM Sans Bold"/>
                <a:ea typeface="DM Sans Bold"/>
                <a:cs typeface="DM Sans Bold"/>
                <a:sym typeface="DM Sans Bold"/>
              </a:rPr>
              <a:t>EXTRACTION</a:t>
            </a:r>
          </a:p>
        </p:txBody>
      </p:sp>
      <p:sp>
        <p:nvSpPr>
          <p:cNvPr name="TextBox 31" id="31"/>
          <p:cNvSpPr txBox="true"/>
          <p:nvPr/>
        </p:nvSpPr>
        <p:spPr>
          <a:xfrm rot="0">
            <a:off x="13047831" y="4845800"/>
            <a:ext cx="4126818" cy="2859235"/>
          </a:xfrm>
          <a:prstGeom prst="rect">
            <a:avLst/>
          </a:prstGeom>
        </p:spPr>
        <p:txBody>
          <a:bodyPr anchor="t" rtlCol="false" tIns="0" lIns="0" bIns="0" rIns="0">
            <a:spAutoFit/>
          </a:bodyPr>
          <a:lstStyle/>
          <a:p>
            <a:pPr algn="ctr">
              <a:lnSpc>
                <a:spcPts val="2545"/>
              </a:lnSpc>
            </a:pPr>
            <a:r>
              <a:rPr lang="en-US" sz="1844" spc="180">
                <a:solidFill>
                  <a:srgbClr val="000000"/>
                </a:solidFill>
                <a:latin typeface="DM Sans"/>
                <a:ea typeface="DM Sans"/>
                <a:cs typeface="DM Sans"/>
                <a:sym typeface="DM Sans"/>
              </a:rPr>
              <a:t>Optimize the system for deployment on resource-constrained device.</a:t>
            </a:r>
          </a:p>
          <a:p>
            <a:pPr algn="ctr" marL="398206" indent="-199103" lvl="1">
              <a:lnSpc>
                <a:spcPts val="2545"/>
              </a:lnSpc>
              <a:buFont typeface="Arial"/>
              <a:buChar char="•"/>
            </a:pPr>
            <a:r>
              <a:rPr lang="en-US" sz="1844" spc="180">
                <a:solidFill>
                  <a:srgbClr val="000000"/>
                </a:solidFill>
                <a:latin typeface="DM Sans"/>
                <a:ea typeface="DM Sans"/>
                <a:cs typeface="DM Sans"/>
                <a:sym typeface="DM Sans"/>
              </a:rPr>
              <a:t>Develop a simple and intuitive user interface for clinicians to upload images and view results.</a:t>
            </a:r>
          </a:p>
          <a:p>
            <a:pPr algn="ctr">
              <a:lnSpc>
                <a:spcPts val="2545"/>
              </a:lnSpc>
            </a:pPr>
          </a:p>
          <a:p>
            <a:pPr algn="ctr">
              <a:lnSpc>
                <a:spcPts val="2545"/>
              </a:lnSpc>
            </a:pPr>
          </a:p>
        </p:txBody>
      </p:sp>
      <p:sp>
        <p:nvSpPr>
          <p:cNvPr name="TextBox 32" id="32"/>
          <p:cNvSpPr txBox="true"/>
          <p:nvPr/>
        </p:nvSpPr>
        <p:spPr>
          <a:xfrm rot="0">
            <a:off x="12559138" y="3649901"/>
            <a:ext cx="4672661" cy="999170"/>
          </a:xfrm>
          <a:prstGeom prst="rect">
            <a:avLst/>
          </a:prstGeom>
        </p:spPr>
        <p:txBody>
          <a:bodyPr anchor="t" rtlCol="false" tIns="0" lIns="0" bIns="0" rIns="0">
            <a:spAutoFit/>
          </a:bodyPr>
          <a:lstStyle/>
          <a:p>
            <a:pPr algn="ctr">
              <a:lnSpc>
                <a:spcPts val="4073"/>
              </a:lnSpc>
            </a:pPr>
            <a:r>
              <a:rPr lang="en-US" b="true" sz="2951" spc="289">
                <a:solidFill>
                  <a:srgbClr val="000000"/>
                </a:solidFill>
                <a:latin typeface="DM Sans Bold"/>
                <a:ea typeface="DM Sans Bold"/>
                <a:cs typeface="DM Sans Bold"/>
                <a:sym typeface="DM Sans Bold"/>
              </a:rPr>
              <a:t>TESTING &amp; DEPLOYMENT:</a:t>
            </a:r>
          </a:p>
        </p:txBody>
      </p:sp>
      <p:sp>
        <p:nvSpPr>
          <p:cNvPr name="Freeform 33" id="33"/>
          <p:cNvSpPr/>
          <p:nvPr/>
        </p:nvSpPr>
        <p:spPr>
          <a:xfrm flipH="false" flipV="false" rot="-10799999">
            <a:off x="-4042099" y="-7251024"/>
            <a:ext cx="7835077" cy="10939025"/>
          </a:xfrm>
          <a:custGeom>
            <a:avLst/>
            <a:gdLst/>
            <a:ahLst/>
            <a:cxnLst/>
            <a:rect r="r" b="b" t="t" l="l"/>
            <a:pathLst>
              <a:path h="10939025" w="7835077">
                <a:moveTo>
                  <a:pt x="0" y="0"/>
                </a:moveTo>
                <a:lnTo>
                  <a:pt x="7835077" y="0"/>
                </a:lnTo>
                <a:lnTo>
                  <a:pt x="7835077" y="10939025"/>
                </a:lnTo>
                <a:lnTo>
                  <a:pt x="0" y="109390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4" id="34"/>
          <p:cNvSpPr txBox="true"/>
          <p:nvPr/>
        </p:nvSpPr>
        <p:spPr>
          <a:xfrm rot="-5400000">
            <a:off x="-3983737" y="4244391"/>
            <a:ext cx="9884362" cy="1882152"/>
          </a:xfrm>
          <a:prstGeom prst="rect">
            <a:avLst/>
          </a:prstGeom>
        </p:spPr>
        <p:txBody>
          <a:bodyPr anchor="t" rtlCol="false" tIns="0" lIns="0" bIns="0" rIns="0">
            <a:spAutoFit/>
          </a:bodyPr>
          <a:lstStyle/>
          <a:p>
            <a:pPr algn="ctr">
              <a:lnSpc>
                <a:spcPts val="15351"/>
              </a:lnSpc>
            </a:pPr>
            <a:r>
              <a:rPr lang="en-US" b="true" sz="11123" spc="1090">
                <a:solidFill>
                  <a:srgbClr val="FFFBFB"/>
                </a:solidFill>
                <a:latin typeface="DM Sans Bold"/>
                <a:ea typeface="DM Sans Bold"/>
                <a:cs typeface="DM Sans Bold"/>
                <a:sym typeface="DM Sans Bold"/>
              </a:rPr>
              <a:t>MODULES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3662994" y="337474"/>
            <a:ext cx="4296549" cy="9570246"/>
            <a:chOff x="0" y="0"/>
            <a:chExt cx="1131601" cy="2520559"/>
          </a:xfrm>
        </p:grpSpPr>
        <p:sp>
          <p:nvSpPr>
            <p:cNvPr name="Freeform 4" id="4"/>
            <p:cNvSpPr/>
            <p:nvPr/>
          </p:nvSpPr>
          <p:spPr>
            <a:xfrm flipH="false" flipV="false" rot="0">
              <a:off x="0" y="0"/>
              <a:ext cx="1131601" cy="2520559"/>
            </a:xfrm>
            <a:custGeom>
              <a:avLst/>
              <a:gdLst/>
              <a:ahLst/>
              <a:cxnLst/>
              <a:rect r="r" b="b" t="t" l="l"/>
              <a:pathLst>
                <a:path h="2520559" w="1131601">
                  <a:moveTo>
                    <a:pt x="0" y="0"/>
                  </a:moveTo>
                  <a:lnTo>
                    <a:pt x="1131601" y="0"/>
                  </a:lnTo>
                  <a:lnTo>
                    <a:pt x="1131601" y="2520559"/>
                  </a:lnTo>
                  <a:lnTo>
                    <a:pt x="0" y="2520559"/>
                  </a:lnTo>
                  <a:close/>
                </a:path>
              </a:pathLst>
            </a:custGeom>
            <a:solidFill>
              <a:srgbClr val="CCCCCC"/>
            </a:solidFill>
          </p:spPr>
        </p:sp>
        <p:sp>
          <p:nvSpPr>
            <p:cNvPr name="TextBox 5" id="5"/>
            <p:cNvSpPr txBox="true"/>
            <p:nvPr/>
          </p:nvSpPr>
          <p:spPr>
            <a:xfrm>
              <a:off x="0" y="-19050"/>
              <a:ext cx="1131601"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7" id="7"/>
          <p:cNvSpPr/>
          <p:nvPr/>
        </p:nvSpPr>
        <p:spPr>
          <a:xfrm flipH="false" flipV="false" rot="0">
            <a:off x="11349998" y="1018248"/>
            <a:ext cx="6176060" cy="8208697"/>
          </a:xfrm>
          <a:custGeom>
            <a:avLst/>
            <a:gdLst/>
            <a:ahLst/>
            <a:cxnLst/>
            <a:rect r="r" b="b" t="t" l="l"/>
            <a:pathLst>
              <a:path h="8208697" w="6176060">
                <a:moveTo>
                  <a:pt x="0" y="0"/>
                </a:moveTo>
                <a:lnTo>
                  <a:pt x="6176060" y="0"/>
                </a:lnTo>
                <a:lnTo>
                  <a:pt x="6176060" y="8208697"/>
                </a:lnTo>
                <a:lnTo>
                  <a:pt x="0" y="8208697"/>
                </a:lnTo>
                <a:lnTo>
                  <a:pt x="0" y="0"/>
                </a:lnTo>
                <a:close/>
              </a:path>
            </a:pathLst>
          </a:custGeom>
          <a:blipFill>
            <a:blip r:embed="rId4"/>
            <a:stretch>
              <a:fillRect l="-49746" t="0" r="-49746" b="0"/>
            </a:stretch>
          </a:blipFill>
        </p:spPr>
      </p:sp>
      <p:grpSp>
        <p:nvGrpSpPr>
          <p:cNvPr name="Group 8" id="8"/>
          <p:cNvGrpSpPr/>
          <p:nvPr/>
        </p:nvGrpSpPr>
        <p:grpSpPr>
          <a:xfrm rot="0">
            <a:off x="1028700" y="2952750"/>
            <a:ext cx="15466577" cy="6954969"/>
            <a:chOff x="0" y="0"/>
            <a:chExt cx="5925915" cy="2664750"/>
          </a:xfrm>
        </p:grpSpPr>
        <p:sp>
          <p:nvSpPr>
            <p:cNvPr name="Freeform 9" id="9"/>
            <p:cNvSpPr/>
            <p:nvPr/>
          </p:nvSpPr>
          <p:spPr>
            <a:xfrm flipH="false" flipV="false" rot="0">
              <a:off x="0" y="0"/>
              <a:ext cx="5925915" cy="2664750"/>
            </a:xfrm>
            <a:custGeom>
              <a:avLst/>
              <a:gdLst/>
              <a:ahLst/>
              <a:cxnLst/>
              <a:rect r="r" b="b" t="t" l="l"/>
              <a:pathLst>
                <a:path h="2664750" w="5925915">
                  <a:moveTo>
                    <a:pt x="0" y="0"/>
                  </a:moveTo>
                  <a:lnTo>
                    <a:pt x="5925915" y="0"/>
                  </a:lnTo>
                  <a:lnTo>
                    <a:pt x="5925915" y="2664750"/>
                  </a:lnTo>
                  <a:lnTo>
                    <a:pt x="0" y="2664750"/>
                  </a:lnTo>
                  <a:close/>
                </a:path>
              </a:pathLst>
            </a:custGeom>
            <a:solidFill>
              <a:srgbClr val="EFEFEF"/>
            </a:solidFill>
          </p:spPr>
        </p:sp>
        <p:sp>
          <p:nvSpPr>
            <p:cNvPr name="TextBox 10" id="10"/>
            <p:cNvSpPr txBox="true"/>
            <p:nvPr/>
          </p:nvSpPr>
          <p:spPr>
            <a:xfrm>
              <a:off x="0" y="-19050"/>
              <a:ext cx="5925915" cy="2683800"/>
            </a:xfrm>
            <a:prstGeom prst="rect">
              <a:avLst/>
            </a:prstGeom>
          </p:spPr>
          <p:txBody>
            <a:bodyPr anchor="ctr" rtlCol="false" tIns="50800" lIns="50800" bIns="50800" rIns="50800"/>
            <a:lstStyle/>
            <a:p>
              <a:pPr algn="ctr">
                <a:lnSpc>
                  <a:spcPts val="2859"/>
                </a:lnSpc>
              </a:pPr>
            </a:p>
          </p:txBody>
        </p:sp>
      </p:grpSp>
      <p:sp>
        <p:nvSpPr>
          <p:cNvPr name="TextBox 11" id="11"/>
          <p:cNvSpPr txBox="true"/>
          <p:nvPr/>
        </p:nvSpPr>
        <p:spPr>
          <a:xfrm rot="0">
            <a:off x="2142191" y="888605"/>
            <a:ext cx="7416941"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ABSTRACT</a:t>
            </a:r>
          </a:p>
        </p:txBody>
      </p:sp>
      <p:sp>
        <p:nvSpPr>
          <p:cNvPr name="TextBox 12" id="12"/>
          <p:cNvSpPr txBox="true"/>
          <p:nvPr/>
        </p:nvSpPr>
        <p:spPr>
          <a:xfrm rot="0">
            <a:off x="1338806" y="3050904"/>
            <a:ext cx="14848943" cy="7141464"/>
          </a:xfrm>
          <a:prstGeom prst="rect">
            <a:avLst/>
          </a:prstGeom>
        </p:spPr>
        <p:txBody>
          <a:bodyPr anchor="t" rtlCol="false" tIns="0" lIns="0" bIns="0" rIns="0">
            <a:spAutoFit/>
          </a:bodyPr>
          <a:lstStyle/>
          <a:p>
            <a:pPr algn="l" marL="561341" indent="-280670" lvl="1">
              <a:lnSpc>
                <a:spcPts val="3588"/>
              </a:lnSpc>
              <a:buFont typeface="Arial"/>
              <a:buChar char="•"/>
            </a:pPr>
            <a:r>
              <a:rPr lang="en-US" sz="2600" spc="254">
                <a:solidFill>
                  <a:srgbClr val="000000"/>
                </a:solidFill>
                <a:latin typeface="DM Sans"/>
                <a:ea typeface="DM Sans"/>
                <a:cs typeface="DM Sans"/>
                <a:sym typeface="DM Sans"/>
              </a:rPr>
              <a:t>Alzheimer’s disease (AD) is a progressive neurodegenerative disorder that significantly impacts cognitive function, memory, and daily living. Early detection of AD is critical for timely intervention and improving the quality of life for patients. This project proposes an innovative approach to Alzheimer’s disease prediction using the MobileNet algorithm, a lightweight and efficient deep learning architecture. The MobileNet model is trained on medical imaging datasets, such as MRI or CT scans, to classify and predict Alzheimer’s disease at its early stages.</a:t>
            </a:r>
          </a:p>
          <a:p>
            <a:pPr algn="l" marL="561341" indent="-280670" lvl="1">
              <a:lnSpc>
                <a:spcPts val="3588"/>
              </a:lnSpc>
              <a:buFont typeface="Arial"/>
              <a:buChar char="•"/>
            </a:pPr>
            <a:r>
              <a:rPr lang="en-US" sz="2600" spc="254">
                <a:solidFill>
                  <a:srgbClr val="000000"/>
                </a:solidFill>
                <a:latin typeface="DM Sans"/>
                <a:ea typeface="DM Sans"/>
                <a:cs typeface="DM Sans"/>
                <a:sym typeface="DM Sans"/>
              </a:rPr>
              <a:t>The proposed system leverages the computational efficiency of MobileNet to ensure scalability and accessibility, making it suitable for deployment on resource-constrained devices like smartphones or embedded systems. The model undergoes rigorous preprocessing and training to achieve high accuracy, robustness, and generalizability. Performance evaluation is conducted using metrics such as accuracy, precision, recall, and F1-score, demonstrating the effectiveness of the proposed solution.</a:t>
            </a:r>
          </a:p>
          <a:p>
            <a:pPr algn="l" marL="561341" indent="-280670" lvl="1">
              <a:lnSpc>
                <a:spcPts val="3588"/>
              </a:lnSpc>
              <a:buFont typeface="Arial"/>
              <a:buChar char="•"/>
            </a:pPr>
          </a:p>
        </p:txBody>
      </p:sp>
      <p:sp>
        <p:nvSpPr>
          <p:cNvPr name="Freeform 13" id="13"/>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0580377">
            <a:off x="10589567" y="-9144424"/>
            <a:ext cx="24036383" cy="24664199"/>
          </a:xfrm>
          <a:custGeom>
            <a:avLst/>
            <a:gdLst/>
            <a:ahLst/>
            <a:cxnLst/>
            <a:rect r="r" b="b" t="t" l="l"/>
            <a:pathLst>
              <a:path h="24664199" w="24036383">
                <a:moveTo>
                  <a:pt x="0" y="0"/>
                </a:moveTo>
                <a:lnTo>
                  <a:pt x="24036382" y="0"/>
                </a:lnTo>
                <a:lnTo>
                  <a:pt x="24036382" y="24664199"/>
                </a:lnTo>
                <a:lnTo>
                  <a:pt x="0" y="246641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301599" y="4073340"/>
            <a:ext cx="6065708" cy="561340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000000"/>
                </a:solidFill>
                <a:latin typeface="Oswald"/>
                <a:ea typeface="Oswald"/>
                <a:cs typeface="Oswald"/>
                <a:sym typeface="Oswald"/>
              </a:rPr>
              <a:t>System : Pentium i3 Processor.</a:t>
            </a:r>
          </a:p>
          <a:p>
            <a:pPr algn="l" marL="863599" indent="-431800" lvl="1">
              <a:lnSpc>
                <a:spcPts val="5599"/>
              </a:lnSpc>
              <a:buFont typeface="Arial"/>
              <a:buChar char="•"/>
            </a:pPr>
            <a:r>
              <a:rPr lang="en-US" sz="3999">
                <a:solidFill>
                  <a:srgbClr val="000000"/>
                </a:solidFill>
                <a:latin typeface="Oswald"/>
                <a:ea typeface="Oswald"/>
                <a:cs typeface="Oswald"/>
                <a:sym typeface="Oswald"/>
              </a:rPr>
              <a:t>Hard Disk : 20 GB.</a:t>
            </a:r>
          </a:p>
          <a:p>
            <a:pPr algn="l" marL="863599" indent="-431800" lvl="1">
              <a:lnSpc>
                <a:spcPts val="5599"/>
              </a:lnSpc>
              <a:buFont typeface="Arial"/>
              <a:buChar char="•"/>
            </a:pPr>
            <a:r>
              <a:rPr lang="en-US" sz="3999">
                <a:solidFill>
                  <a:srgbClr val="000000"/>
                </a:solidFill>
                <a:latin typeface="Oswald"/>
                <a:ea typeface="Oswald"/>
                <a:cs typeface="Oswald"/>
                <a:sym typeface="Oswald"/>
              </a:rPr>
              <a:t>Monitor : 15’’ LED</a:t>
            </a:r>
          </a:p>
          <a:p>
            <a:pPr algn="l" marL="863599" indent="-431800" lvl="1">
              <a:lnSpc>
                <a:spcPts val="5599"/>
              </a:lnSpc>
              <a:buFont typeface="Arial"/>
              <a:buChar char="•"/>
            </a:pPr>
            <a:r>
              <a:rPr lang="en-US" sz="3999">
                <a:solidFill>
                  <a:srgbClr val="000000"/>
                </a:solidFill>
                <a:latin typeface="Oswald"/>
                <a:ea typeface="Oswald"/>
                <a:cs typeface="Oswald"/>
                <a:sym typeface="Oswald"/>
              </a:rPr>
              <a:t>Input Devices : Keyboard, Mouse</a:t>
            </a:r>
          </a:p>
          <a:p>
            <a:pPr algn="l" marL="863599" indent="-431800" lvl="1">
              <a:lnSpc>
                <a:spcPts val="5599"/>
              </a:lnSpc>
              <a:buFont typeface="Arial"/>
              <a:buChar char="•"/>
            </a:pPr>
            <a:r>
              <a:rPr lang="en-US" sz="3999">
                <a:solidFill>
                  <a:srgbClr val="000000"/>
                </a:solidFill>
                <a:latin typeface="Oswald"/>
                <a:ea typeface="Oswald"/>
                <a:cs typeface="Oswald"/>
                <a:sym typeface="Oswald"/>
              </a:rPr>
              <a:t>Ram : 4 GB</a:t>
            </a:r>
          </a:p>
          <a:p>
            <a:pPr algn="l" marL="0" indent="0" lvl="0">
              <a:lnSpc>
                <a:spcPts val="5599"/>
              </a:lnSpc>
              <a:spcBef>
                <a:spcPct val="0"/>
              </a:spcBef>
            </a:pPr>
          </a:p>
        </p:txBody>
      </p:sp>
      <p:sp>
        <p:nvSpPr>
          <p:cNvPr name="TextBox 5" id="5"/>
          <p:cNvSpPr txBox="true"/>
          <p:nvPr/>
        </p:nvSpPr>
        <p:spPr>
          <a:xfrm rot="0">
            <a:off x="1028700" y="425999"/>
            <a:ext cx="9351059" cy="3241963"/>
          </a:xfrm>
          <a:prstGeom prst="rect">
            <a:avLst/>
          </a:prstGeom>
        </p:spPr>
        <p:txBody>
          <a:bodyPr anchor="t" rtlCol="false" tIns="0" lIns="0" bIns="0" rIns="0">
            <a:spAutoFit/>
          </a:bodyPr>
          <a:lstStyle/>
          <a:p>
            <a:pPr algn="l">
              <a:lnSpc>
                <a:spcPts val="13015"/>
              </a:lnSpc>
            </a:pPr>
            <a:r>
              <a:rPr lang="en-US" b="true" sz="9431" spc="924">
                <a:solidFill>
                  <a:srgbClr val="000000"/>
                </a:solidFill>
                <a:latin typeface="Oswald Bold"/>
                <a:ea typeface="Oswald Bold"/>
                <a:cs typeface="Oswald Bold"/>
                <a:sym typeface="Oswald Bold"/>
              </a:rPr>
              <a:t>HARDWARE</a:t>
            </a:r>
          </a:p>
          <a:p>
            <a:pPr algn="l" marL="0" indent="0" lvl="0">
              <a:lnSpc>
                <a:spcPts val="13015"/>
              </a:lnSpc>
              <a:spcBef>
                <a:spcPct val="0"/>
              </a:spcBef>
            </a:pPr>
            <a:r>
              <a:rPr lang="en-US" b="true" sz="9431" spc="924">
                <a:solidFill>
                  <a:srgbClr val="000000"/>
                </a:solidFill>
                <a:latin typeface="Oswald Bold"/>
                <a:ea typeface="Oswald Bold"/>
                <a:cs typeface="Oswald Bold"/>
                <a:sym typeface="Oswald Bold"/>
              </a:rPr>
              <a:t>REQUIREMENTS</a:t>
            </a:r>
          </a:p>
        </p:txBody>
      </p:sp>
      <p:sp>
        <p:nvSpPr>
          <p:cNvPr name="Freeform 6" id="6"/>
          <p:cNvSpPr/>
          <p:nvPr/>
        </p:nvSpPr>
        <p:spPr>
          <a:xfrm flipH="true" flipV="false" rot="0">
            <a:off x="-4254153" y="74760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0580377">
            <a:off x="10589567" y="-9144424"/>
            <a:ext cx="24036383" cy="24664199"/>
          </a:xfrm>
          <a:custGeom>
            <a:avLst/>
            <a:gdLst/>
            <a:ahLst/>
            <a:cxnLst/>
            <a:rect r="r" b="b" t="t" l="l"/>
            <a:pathLst>
              <a:path h="24664199" w="24036383">
                <a:moveTo>
                  <a:pt x="0" y="0"/>
                </a:moveTo>
                <a:lnTo>
                  <a:pt x="24036382" y="0"/>
                </a:lnTo>
                <a:lnTo>
                  <a:pt x="24036382" y="24664199"/>
                </a:lnTo>
                <a:lnTo>
                  <a:pt x="0" y="246641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301599" y="4073340"/>
            <a:ext cx="7555565" cy="420370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000000"/>
                </a:solidFill>
                <a:latin typeface="Oswald"/>
                <a:ea typeface="Oswald"/>
                <a:cs typeface="Oswald"/>
                <a:sym typeface="Oswald"/>
              </a:rPr>
              <a:t>Operating system : Windows, MAC OS</a:t>
            </a:r>
          </a:p>
          <a:p>
            <a:pPr algn="l" marL="863599" indent="-431800" lvl="1">
              <a:lnSpc>
                <a:spcPts val="5599"/>
              </a:lnSpc>
              <a:buFont typeface="Arial"/>
              <a:buChar char="•"/>
            </a:pPr>
            <a:r>
              <a:rPr lang="en-US" sz="3999">
                <a:solidFill>
                  <a:srgbClr val="000000"/>
                </a:solidFill>
                <a:latin typeface="Oswald"/>
                <a:ea typeface="Oswald"/>
                <a:cs typeface="Oswald"/>
                <a:sym typeface="Oswald"/>
              </a:rPr>
              <a:t>Coding Language : Python, HTML, CSS,JS</a:t>
            </a:r>
          </a:p>
          <a:p>
            <a:pPr algn="l" marL="863599" indent="-431800" lvl="1">
              <a:lnSpc>
                <a:spcPts val="5599"/>
              </a:lnSpc>
              <a:buFont typeface="Arial"/>
              <a:buChar char="•"/>
            </a:pPr>
            <a:r>
              <a:rPr lang="en-US" sz="3999">
                <a:solidFill>
                  <a:srgbClr val="000000"/>
                </a:solidFill>
                <a:latin typeface="Oswald"/>
                <a:ea typeface="Oswald"/>
                <a:cs typeface="Oswald"/>
                <a:sym typeface="Oswald"/>
              </a:rPr>
              <a:t>Web Framework : Flask</a:t>
            </a:r>
          </a:p>
          <a:p>
            <a:pPr algn="l" marL="0" indent="0" lvl="0">
              <a:lnSpc>
                <a:spcPts val="5599"/>
              </a:lnSpc>
              <a:spcBef>
                <a:spcPct val="0"/>
              </a:spcBef>
            </a:pPr>
          </a:p>
        </p:txBody>
      </p:sp>
      <p:sp>
        <p:nvSpPr>
          <p:cNvPr name="TextBox 5" id="5"/>
          <p:cNvSpPr txBox="true"/>
          <p:nvPr/>
        </p:nvSpPr>
        <p:spPr>
          <a:xfrm rot="0">
            <a:off x="1028700" y="425999"/>
            <a:ext cx="9351059" cy="3241963"/>
          </a:xfrm>
          <a:prstGeom prst="rect">
            <a:avLst/>
          </a:prstGeom>
        </p:spPr>
        <p:txBody>
          <a:bodyPr anchor="t" rtlCol="false" tIns="0" lIns="0" bIns="0" rIns="0">
            <a:spAutoFit/>
          </a:bodyPr>
          <a:lstStyle/>
          <a:p>
            <a:pPr algn="l">
              <a:lnSpc>
                <a:spcPts val="13015"/>
              </a:lnSpc>
            </a:pPr>
            <a:r>
              <a:rPr lang="en-US" b="true" sz="9431" spc="924">
                <a:solidFill>
                  <a:srgbClr val="000000"/>
                </a:solidFill>
                <a:latin typeface="Oswald Bold"/>
                <a:ea typeface="Oswald Bold"/>
                <a:cs typeface="Oswald Bold"/>
                <a:sym typeface="Oswald Bold"/>
              </a:rPr>
              <a:t>SOFTWARE</a:t>
            </a:r>
          </a:p>
          <a:p>
            <a:pPr algn="l" marL="0" indent="0" lvl="0">
              <a:lnSpc>
                <a:spcPts val="13015"/>
              </a:lnSpc>
              <a:spcBef>
                <a:spcPct val="0"/>
              </a:spcBef>
            </a:pPr>
            <a:r>
              <a:rPr lang="en-US" b="true" sz="9431" spc="924">
                <a:solidFill>
                  <a:srgbClr val="000000"/>
                </a:solidFill>
                <a:latin typeface="Oswald Bold"/>
                <a:ea typeface="Oswald Bold"/>
                <a:cs typeface="Oswald Bold"/>
                <a:sym typeface="Oswald Bold"/>
              </a:rPr>
              <a:t>REQUIREMENTS</a:t>
            </a:r>
          </a:p>
        </p:txBody>
      </p:sp>
      <p:sp>
        <p:nvSpPr>
          <p:cNvPr name="Freeform 6" id="6"/>
          <p:cNvSpPr/>
          <p:nvPr/>
        </p:nvSpPr>
        <p:spPr>
          <a:xfrm flipH="true" flipV="false" rot="0">
            <a:off x="-4254153" y="74760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3407869">
            <a:off x="12052165" y="1118883"/>
            <a:ext cx="12471670" cy="5351480"/>
          </a:xfrm>
          <a:custGeom>
            <a:avLst/>
            <a:gdLst/>
            <a:ahLst/>
            <a:cxnLst/>
            <a:rect r="r" b="b" t="t" l="l"/>
            <a:pathLst>
              <a:path h="5351480" w="12471670">
                <a:moveTo>
                  <a:pt x="0" y="0"/>
                </a:moveTo>
                <a:lnTo>
                  <a:pt x="12471670" y="0"/>
                </a:lnTo>
                <a:lnTo>
                  <a:pt x="12471670" y="5351480"/>
                </a:lnTo>
                <a:lnTo>
                  <a:pt x="0" y="535148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532849" y="664311"/>
            <a:ext cx="1978457" cy="8876442"/>
          </a:xfrm>
          <a:custGeom>
            <a:avLst/>
            <a:gdLst/>
            <a:ahLst/>
            <a:cxnLst/>
            <a:rect r="r" b="b" t="t" l="l"/>
            <a:pathLst>
              <a:path h="8876442" w="1978457">
                <a:moveTo>
                  <a:pt x="0" y="0"/>
                </a:moveTo>
                <a:lnTo>
                  <a:pt x="1978457" y="0"/>
                </a:lnTo>
                <a:lnTo>
                  <a:pt x="1978457" y="8876442"/>
                </a:lnTo>
                <a:lnTo>
                  <a:pt x="0" y="8876442"/>
                </a:lnTo>
                <a:lnTo>
                  <a:pt x="0" y="0"/>
                </a:lnTo>
                <a:close/>
              </a:path>
            </a:pathLst>
          </a:custGeom>
          <a:blipFill>
            <a:blip r:embed="rId5"/>
            <a:stretch>
              <a:fillRect l="-321741" t="0" r="-251661" b="0"/>
            </a:stretch>
          </a:blipFill>
        </p:spPr>
      </p:sp>
      <p:sp>
        <p:nvSpPr>
          <p:cNvPr name="Freeform 5" id="5"/>
          <p:cNvSpPr/>
          <p:nvPr/>
        </p:nvSpPr>
        <p:spPr>
          <a:xfrm flipH="false" flipV="false" rot="3407869">
            <a:off x="-4696947" y="10150458"/>
            <a:ext cx="12471670" cy="5351480"/>
          </a:xfrm>
          <a:custGeom>
            <a:avLst/>
            <a:gdLst/>
            <a:ahLst/>
            <a:cxnLst/>
            <a:rect r="r" b="b" t="t" l="l"/>
            <a:pathLst>
              <a:path h="5351480" w="12471670">
                <a:moveTo>
                  <a:pt x="0" y="0"/>
                </a:moveTo>
                <a:lnTo>
                  <a:pt x="12471670" y="0"/>
                </a:lnTo>
                <a:lnTo>
                  <a:pt x="12471670" y="5351480"/>
                </a:lnTo>
                <a:lnTo>
                  <a:pt x="0" y="535148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538888" y="133350"/>
            <a:ext cx="8069336" cy="1303627"/>
          </a:xfrm>
          <a:prstGeom prst="rect">
            <a:avLst/>
          </a:prstGeom>
        </p:spPr>
        <p:txBody>
          <a:bodyPr anchor="t" rtlCol="false" tIns="0" lIns="0" bIns="0" rIns="0">
            <a:spAutoFit/>
          </a:bodyPr>
          <a:lstStyle/>
          <a:p>
            <a:pPr algn="l" marL="0" indent="0" lvl="0">
              <a:lnSpc>
                <a:spcPts val="9903"/>
              </a:lnSpc>
            </a:pPr>
            <a:r>
              <a:rPr lang="en-US" b="true" sz="9431" spc="924">
                <a:solidFill>
                  <a:srgbClr val="000000"/>
                </a:solidFill>
                <a:latin typeface="Oswald Bold"/>
                <a:ea typeface="Oswald Bold"/>
                <a:cs typeface="Oswald Bold"/>
                <a:sym typeface="Oswald Bold"/>
              </a:rPr>
              <a:t>CONCLUSION</a:t>
            </a:r>
          </a:p>
        </p:txBody>
      </p:sp>
      <p:sp>
        <p:nvSpPr>
          <p:cNvPr name="TextBox 7" id="7"/>
          <p:cNvSpPr txBox="true"/>
          <p:nvPr/>
        </p:nvSpPr>
        <p:spPr>
          <a:xfrm rot="0">
            <a:off x="1028700" y="1824866"/>
            <a:ext cx="14224142" cy="8392290"/>
          </a:xfrm>
          <a:prstGeom prst="rect">
            <a:avLst/>
          </a:prstGeom>
        </p:spPr>
        <p:txBody>
          <a:bodyPr anchor="t" rtlCol="false" tIns="0" lIns="0" bIns="0" rIns="0">
            <a:spAutoFit/>
          </a:bodyPr>
          <a:lstStyle/>
          <a:p>
            <a:pPr algn="l" marL="651452" indent="-325726" lvl="1">
              <a:lnSpc>
                <a:spcPts val="4163"/>
              </a:lnSpc>
              <a:buFont typeface="Arial"/>
              <a:buChar char="•"/>
            </a:pPr>
            <a:r>
              <a:rPr lang="en-US" sz="3017" spc="295">
                <a:solidFill>
                  <a:srgbClr val="000000"/>
                </a:solidFill>
                <a:latin typeface="DM Sans"/>
                <a:ea typeface="DM Sans"/>
                <a:cs typeface="DM Sans"/>
                <a:sym typeface="DM Sans"/>
              </a:rPr>
              <a:t>The development of an Alzheimer’s disease prediction system using the MobileNet algorithm offers a promising solution for early detection and diagnosis of this neurodegenerative disorder. </a:t>
            </a:r>
          </a:p>
          <a:p>
            <a:pPr algn="l" marL="651452" indent="-325726" lvl="1">
              <a:lnSpc>
                <a:spcPts val="4163"/>
              </a:lnSpc>
              <a:buFont typeface="Arial"/>
              <a:buChar char="•"/>
            </a:pPr>
            <a:r>
              <a:rPr lang="en-US" sz="3017" spc="295">
                <a:solidFill>
                  <a:srgbClr val="000000"/>
                </a:solidFill>
                <a:latin typeface="DM Sans"/>
                <a:ea typeface="DM Sans"/>
                <a:cs typeface="DM Sans"/>
                <a:sym typeface="DM Sans"/>
              </a:rPr>
              <a:t>Through the use of MobileNet’s lightweight and efficient deep learning architecture, the system provides a highly effective method for analyzing medical imaging data, such as MRI or CT scans, with minimal computational requirements. </a:t>
            </a:r>
          </a:p>
          <a:p>
            <a:pPr algn="l" marL="651452" indent="-325726" lvl="1">
              <a:lnSpc>
                <a:spcPts val="4163"/>
              </a:lnSpc>
              <a:buFont typeface="Arial"/>
              <a:buChar char="•"/>
            </a:pPr>
            <a:r>
              <a:rPr lang="en-US" sz="3017" spc="295">
                <a:solidFill>
                  <a:srgbClr val="000000"/>
                </a:solidFill>
                <a:latin typeface="DM Sans"/>
                <a:ea typeface="DM Sans"/>
                <a:cs typeface="DM Sans"/>
                <a:sym typeface="DM Sans"/>
              </a:rPr>
              <a:t>This makes it ideal for deployment on mobile devices and resource-constrained environments, ensuring accessibility for clinicians in various healthcare settings.</a:t>
            </a:r>
          </a:p>
          <a:p>
            <a:pPr algn="l" marL="651452" indent="-325726" lvl="1">
              <a:lnSpc>
                <a:spcPts val="4163"/>
              </a:lnSpc>
              <a:buFont typeface="Arial"/>
              <a:buChar char="•"/>
            </a:pPr>
            <a:r>
              <a:rPr lang="en-US" sz="3017" spc="295">
                <a:solidFill>
                  <a:srgbClr val="000000"/>
                </a:solidFill>
                <a:latin typeface="DM Sans"/>
                <a:ea typeface="DM Sans"/>
                <a:cs typeface="DM Sans"/>
                <a:sym typeface="DM Sans"/>
              </a:rPr>
              <a:t>The system is designed to deliver accurate and timely predictions, classifying images into categories such as Normal, Mild Cognitive Impairment (MCI), or Alzheimer’s Disease. By integrating this AI-powered diagnostic tool into clinical workflows.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0580377">
            <a:off x="16809130" y="-5975521"/>
            <a:ext cx="24036383" cy="24664199"/>
          </a:xfrm>
          <a:custGeom>
            <a:avLst/>
            <a:gdLst/>
            <a:ahLst/>
            <a:cxnLst/>
            <a:rect r="r" b="b" t="t" l="l"/>
            <a:pathLst>
              <a:path h="24664199" w="24036383">
                <a:moveTo>
                  <a:pt x="0" y="0"/>
                </a:moveTo>
                <a:lnTo>
                  <a:pt x="24036383" y="0"/>
                </a:lnTo>
                <a:lnTo>
                  <a:pt x="24036383" y="24664199"/>
                </a:lnTo>
                <a:lnTo>
                  <a:pt x="0" y="246641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561733" y="1990520"/>
            <a:ext cx="15383229" cy="7711582"/>
          </a:xfrm>
          <a:prstGeom prst="rect">
            <a:avLst/>
          </a:prstGeom>
        </p:spPr>
        <p:txBody>
          <a:bodyPr anchor="t" rtlCol="false" tIns="0" lIns="0" bIns="0" rIns="0">
            <a:spAutoFit/>
          </a:bodyPr>
          <a:lstStyle/>
          <a:p>
            <a:pPr algn="l">
              <a:lnSpc>
                <a:spcPts val="4402"/>
              </a:lnSpc>
            </a:pPr>
            <a:r>
              <a:rPr lang="en-US" sz="3144">
                <a:solidFill>
                  <a:srgbClr val="000000"/>
                </a:solidFill>
                <a:latin typeface="Oswald"/>
                <a:ea typeface="Oswald"/>
                <a:cs typeface="Oswald"/>
                <a:sym typeface="Oswald"/>
              </a:rPr>
              <a:t>[1] B. Sridevi and E. Anupriya, “Machine learning and deep learning algorithms used to diagnosis of Alzheimer’s: Review”, Materials Today: Proceedings 47,2018. </a:t>
            </a:r>
          </a:p>
          <a:p>
            <a:pPr algn="l">
              <a:lnSpc>
                <a:spcPts val="4402"/>
              </a:lnSpc>
            </a:pPr>
            <a:r>
              <a:rPr lang="en-US" sz="3144">
                <a:solidFill>
                  <a:srgbClr val="000000"/>
                </a:solidFill>
                <a:latin typeface="Oswald"/>
                <a:ea typeface="Oswald"/>
                <a:cs typeface="Oswald"/>
                <a:sym typeface="Oswald"/>
              </a:rPr>
              <a:t>[2] N. Mahendran, P.M.D.R Vincent, K. Srinivasan and C.Y. Chang, “Improving the Classification of Alzheimer's Disease Using Hybrid Gene Selection Pipeline and Deep Learning”, Front Genet.;12 :784814, 2021. </a:t>
            </a:r>
          </a:p>
          <a:p>
            <a:pPr algn="l">
              <a:lnSpc>
                <a:spcPts val="4402"/>
              </a:lnSpc>
            </a:pPr>
            <a:r>
              <a:rPr lang="en-US" sz="3144">
                <a:solidFill>
                  <a:srgbClr val="000000"/>
                </a:solidFill>
                <a:latin typeface="Oswald"/>
                <a:ea typeface="Oswald"/>
                <a:cs typeface="Oswald"/>
                <a:sym typeface="Oswald"/>
              </a:rPr>
              <a:t>[3] M. T. Abed, U. Fatema, S. A. Nabil, M. A. Alam and M. T. Reza, "Alzheimer's Disease Prediction Using Convolutional Neural Network Models Leveraging Pre-existing Architecture and Transfer Learning," 2020 Joint 9th International Conference on Informatics, Electronics &amp; Vision (ICIEV) and 2020 4th International Conference on Imaging, Vision &amp; Pattern Recognition (icIVPR), pp. 1-6, 2020</a:t>
            </a:r>
          </a:p>
          <a:p>
            <a:pPr algn="l">
              <a:lnSpc>
                <a:spcPts val="4402"/>
              </a:lnSpc>
            </a:pPr>
            <a:r>
              <a:rPr lang="en-US" sz="3144">
                <a:solidFill>
                  <a:srgbClr val="000000"/>
                </a:solidFill>
                <a:latin typeface="Oswald"/>
                <a:ea typeface="Oswald"/>
                <a:cs typeface="Oswald"/>
                <a:sym typeface="Oswald"/>
              </a:rPr>
              <a:t> [4] P. Deekshitha and M. Nuwan,” A Comparative Study of Alzheimer’s Disease Classification using Multiple Transfer Learning Models”, Journal of Multimedia Information System, Vol. 6, NO. 4, pp. 209 216, 2019.</a:t>
            </a:r>
          </a:p>
          <a:p>
            <a:pPr algn="l" marL="0" indent="0" lvl="0">
              <a:lnSpc>
                <a:spcPts val="4402"/>
              </a:lnSpc>
              <a:spcBef>
                <a:spcPct val="0"/>
              </a:spcBef>
            </a:pPr>
            <a:r>
              <a:rPr lang="en-US" sz="3144">
                <a:solidFill>
                  <a:srgbClr val="000000"/>
                </a:solidFill>
                <a:latin typeface="Oswald"/>
                <a:ea typeface="Oswald"/>
                <a:cs typeface="Oswald"/>
                <a:sym typeface="Oswald"/>
              </a:rPr>
              <a:t>[5] K. Oh, Y.C.Chung and K.W. Kim, “Classification and Visualization of Alzheimer’s Disease using Volumetric Convolutional Neural Network and Transfer Learning. Sci Rep 9, 2019. </a:t>
            </a:r>
          </a:p>
        </p:txBody>
      </p:sp>
      <p:sp>
        <p:nvSpPr>
          <p:cNvPr name="TextBox 5" id="5"/>
          <p:cNvSpPr txBox="true"/>
          <p:nvPr/>
        </p:nvSpPr>
        <p:spPr>
          <a:xfrm rot="0">
            <a:off x="1561733" y="355053"/>
            <a:ext cx="8097687" cy="1594138"/>
          </a:xfrm>
          <a:prstGeom prst="rect">
            <a:avLst/>
          </a:prstGeom>
        </p:spPr>
        <p:txBody>
          <a:bodyPr anchor="t" rtlCol="false" tIns="0" lIns="0" bIns="0" rIns="0">
            <a:spAutoFit/>
          </a:bodyPr>
          <a:lstStyle/>
          <a:p>
            <a:pPr algn="l" marL="0" indent="0" lvl="0">
              <a:lnSpc>
                <a:spcPts val="13015"/>
              </a:lnSpc>
              <a:spcBef>
                <a:spcPct val="0"/>
              </a:spcBef>
            </a:pPr>
            <a:r>
              <a:rPr lang="en-US" b="true" sz="9431" spc="924">
                <a:solidFill>
                  <a:srgbClr val="000000"/>
                </a:solidFill>
                <a:latin typeface="Oswald Bold"/>
                <a:ea typeface="Oswald Bold"/>
                <a:cs typeface="Oswald Bold"/>
                <a:sym typeface="Oswald Bold"/>
              </a:rPr>
              <a:t>REFERENCE</a:t>
            </a:r>
          </a:p>
        </p:txBody>
      </p:sp>
      <p:sp>
        <p:nvSpPr>
          <p:cNvPr name="Freeform 6" id="6"/>
          <p:cNvSpPr/>
          <p:nvPr/>
        </p:nvSpPr>
        <p:spPr>
          <a:xfrm flipH="true" flipV="false" rot="0">
            <a:off x="-5048350" y="8225453"/>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5307472" y="6672678"/>
            <a:ext cx="7673056" cy="7673056"/>
          </a:xfrm>
          <a:custGeom>
            <a:avLst/>
            <a:gdLst/>
            <a:ahLst/>
            <a:cxnLst/>
            <a:rect r="r" b="b" t="t" l="l"/>
            <a:pathLst>
              <a:path h="7673056" w="7673056">
                <a:moveTo>
                  <a:pt x="0" y="0"/>
                </a:moveTo>
                <a:lnTo>
                  <a:pt x="7673056" y="0"/>
                </a:lnTo>
                <a:lnTo>
                  <a:pt x="7673056" y="7673056"/>
                </a:lnTo>
                <a:lnTo>
                  <a:pt x="0" y="76730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024816" y="5501099"/>
            <a:ext cx="2238367" cy="2238367"/>
          </a:xfrm>
          <a:custGeom>
            <a:avLst/>
            <a:gdLst/>
            <a:ahLst/>
            <a:cxnLst/>
            <a:rect r="r" b="b" t="t" l="l"/>
            <a:pathLst>
              <a:path h="2238367" w="2238367">
                <a:moveTo>
                  <a:pt x="0" y="0"/>
                </a:moveTo>
                <a:lnTo>
                  <a:pt x="2238368" y="0"/>
                </a:lnTo>
                <a:lnTo>
                  <a:pt x="2238368" y="2238367"/>
                </a:lnTo>
                <a:lnTo>
                  <a:pt x="0" y="223836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8663659" y="6071953"/>
            <a:ext cx="960682" cy="1052540"/>
          </a:xfrm>
          <a:custGeom>
            <a:avLst/>
            <a:gdLst/>
            <a:ahLst/>
            <a:cxnLst/>
            <a:rect r="r" b="b" t="t" l="l"/>
            <a:pathLst>
              <a:path h="1052540" w="960682">
                <a:moveTo>
                  <a:pt x="0" y="0"/>
                </a:moveTo>
                <a:lnTo>
                  <a:pt x="960682" y="0"/>
                </a:lnTo>
                <a:lnTo>
                  <a:pt x="960682" y="1052541"/>
                </a:lnTo>
                <a:lnTo>
                  <a:pt x="0" y="10525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1539534" y="7377531"/>
            <a:ext cx="2238367" cy="2238367"/>
          </a:xfrm>
          <a:custGeom>
            <a:avLst/>
            <a:gdLst/>
            <a:ahLst/>
            <a:cxnLst/>
            <a:rect r="r" b="b" t="t" l="l"/>
            <a:pathLst>
              <a:path h="2238367" w="2238367">
                <a:moveTo>
                  <a:pt x="0" y="0"/>
                </a:moveTo>
                <a:lnTo>
                  <a:pt x="2238367" y="0"/>
                </a:lnTo>
                <a:lnTo>
                  <a:pt x="2238367" y="2238368"/>
                </a:lnTo>
                <a:lnTo>
                  <a:pt x="0" y="22383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4510099" y="7377531"/>
            <a:ext cx="2238367" cy="2238367"/>
          </a:xfrm>
          <a:custGeom>
            <a:avLst/>
            <a:gdLst/>
            <a:ahLst/>
            <a:cxnLst/>
            <a:rect r="r" b="b" t="t" l="l"/>
            <a:pathLst>
              <a:path h="2238367" w="2238367">
                <a:moveTo>
                  <a:pt x="0" y="0"/>
                </a:moveTo>
                <a:lnTo>
                  <a:pt x="2238367" y="0"/>
                </a:lnTo>
                <a:lnTo>
                  <a:pt x="2238367" y="2238368"/>
                </a:lnTo>
                <a:lnTo>
                  <a:pt x="0" y="22383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4994936" y="7891202"/>
            <a:ext cx="1268693" cy="1211025"/>
          </a:xfrm>
          <a:custGeom>
            <a:avLst/>
            <a:gdLst/>
            <a:ahLst/>
            <a:cxnLst/>
            <a:rect r="r" b="b" t="t" l="l"/>
            <a:pathLst>
              <a:path h="1211025" w="1268693">
                <a:moveTo>
                  <a:pt x="0" y="0"/>
                </a:moveTo>
                <a:lnTo>
                  <a:pt x="1268693" y="0"/>
                </a:lnTo>
                <a:lnTo>
                  <a:pt x="1268693" y="1211025"/>
                </a:lnTo>
                <a:lnTo>
                  <a:pt x="0" y="121102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12106315" y="7936159"/>
            <a:ext cx="1104804" cy="1121111"/>
          </a:xfrm>
          <a:custGeom>
            <a:avLst/>
            <a:gdLst/>
            <a:ahLst/>
            <a:cxnLst/>
            <a:rect r="r" b="b" t="t" l="l"/>
            <a:pathLst>
              <a:path h="1121111" w="1104804">
                <a:moveTo>
                  <a:pt x="0" y="0"/>
                </a:moveTo>
                <a:lnTo>
                  <a:pt x="1104805" y="0"/>
                </a:lnTo>
                <a:lnTo>
                  <a:pt x="1104805" y="1121111"/>
                </a:lnTo>
                <a:lnTo>
                  <a:pt x="0" y="112111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grpSp>
        <p:nvGrpSpPr>
          <p:cNvPr name="Group 10" id="10"/>
          <p:cNvGrpSpPr/>
          <p:nvPr/>
        </p:nvGrpSpPr>
        <p:grpSpPr>
          <a:xfrm rot="0">
            <a:off x="1774426" y="3206190"/>
            <a:ext cx="3474003" cy="647719"/>
            <a:chOff x="0" y="0"/>
            <a:chExt cx="914964" cy="170593"/>
          </a:xfrm>
        </p:grpSpPr>
        <p:sp>
          <p:nvSpPr>
            <p:cNvPr name="Freeform 11" id="11"/>
            <p:cNvSpPr/>
            <p:nvPr/>
          </p:nvSpPr>
          <p:spPr>
            <a:xfrm flipH="false" flipV="false" rot="0">
              <a:off x="0" y="0"/>
              <a:ext cx="914964" cy="170593"/>
            </a:xfrm>
            <a:custGeom>
              <a:avLst/>
              <a:gdLst/>
              <a:ahLst/>
              <a:cxnLst/>
              <a:rect r="r" b="b" t="t" l="l"/>
              <a:pathLst>
                <a:path h="170593" w="914964">
                  <a:moveTo>
                    <a:pt x="0" y="0"/>
                  </a:moveTo>
                  <a:lnTo>
                    <a:pt x="914964" y="0"/>
                  </a:lnTo>
                  <a:lnTo>
                    <a:pt x="914964" y="170593"/>
                  </a:lnTo>
                  <a:lnTo>
                    <a:pt x="0" y="170593"/>
                  </a:lnTo>
                  <a:close/>
                </a:path>
              </a:pathLst>
            </a:custGeom>
            <a:solidFill>
              <a:srgbClr val="10C9DB"/>
            </a:solidFill>
          </p:spPr>
        </p:sp>
        <p:sp>
          <p:nvSpPr>
            <p:cNvPr name="TextBox 12" id="12"/>
            <p:cNvSpPr txBox="true"/>
            <p:nvPr/>
          </p:nvSpPr>
          <p:spPr>
            <a:xfrm>
              <a:off x="0" y="-57150"/>
              <a:ext cx="914964" cy="227743"/>
            </a:xfrm>
            <a:prstGeom prst="rect">
              <a:avLst/>
            </a:prstGeom>
          </p:spPr>
          <p:txBody>
            <a:bodyPr anchor="ctr" rtlCol="false" tIns="50800" lIns="50800" bIns="50800" rIns="50800"/>
            <a:lstStyle/>
            <a:p>
              <a:pPr algn="ctr" marL="0" indent="0" lvl="0">
                <a:lnSpc>
                  <a:spcPts val="4114"/>
                </a:lnSpc>
                <a:spcBef>
                  <a:spcPct val="0"/>
                </a:spcBef>
              </a:pPr>
              <a:r>
                <a:rPr lang="en-US" b="true" sz="2981" spc="29">
                  <a:solidFill>
                    <a:srgbClr val="000000"/>
                  </a:solidFill>
                  <a:latin typeface="DM Sans Bold"/>
                  <a:ea typeface="DM Sans Bold"/>
                  <a:cs typeface="DM Sans Bold"/>
                  <a:sym typeface="DM Sans Bold"/>
                </a:rPr>
                <a:t>Objective n° 1</a:t>
              </a:r>
            </a:p>
          </p:txBody>
        </p:sp>
      </p:grpSp>
      <p:sp>
        <p:nvSpPr>
          <p:cNvPr name="TextBox 13" id="13"/>
          <p:cNvSpPr txBox="true"/>
          <p:nvPr/>
        </p:nvSpPr>
        <p:spPr>
          <a:xfrm rot="0">
            <a:off x="2887170" y="1277407"/>
            <a:ext cx="11552977" cy="1166783"/>
          </a:xfrm>
          <a:prstGeom prst="rect">
            <a:avLst/>
          </a:prstGeom>
        </p:spPr>
        <p:txBody>
          <a:bodyPr anchor="t" rtlCol="false" tIns="0" lIns="0" bIns="0" rIns="0">
            <a:spAutoFit/>
          </a:bodyPr>
          <a:lstStyle/>
          <a:p>
            <a:pPr algn="ctr">
              <a:lnSpc>
                <a:spcPts val="9587"/>
              </a:lnSpc>
            </a:pPr>
            <a:r>
              <a:rPr lang="en-US" b="true" sz="6947" spc="368">
                <a:solidFill>
                  <a:srgbClr val="000000"/>
                </a:solidFill>
                <a:latin typeface="Oswald Bold"/>
                <a:ea typeface="Oswald Bold"/>
                <a:cs typeface="Oswald Bold"/>
                <a:sym typeface="Oswald Bold"/>
              </a:rPr>
              <a:t>GOALS AND OBJECTIVES</a:t>
            </a:r>
          </a:p>
        </p:txBody>
      </p:sp>
      <p:sp>
        <p:nvSpPr>
          <p:cNvPr name="TextBox 14" id="14"/>
          <p:cNvSpPr txBox="true"/>
          <p:nvPr/>
        </p:nvSpPr>
        <p:spPr>
          <a:xfrm rot="0">
            <a:off x="1830975" y="4045241"/>
            <a:ext cx="3360904" cy="3421142"/>
          </a:xfrm>
          <a:prstGeom prst="rect">
            <a:avLst/>
          </a:prstGeom>
        </p:spPr>
        <p:txBody>
          <a:bodyPr anchor="t" rtlCol="false" tIns="0" lIns="0" bIns="0" rIns="0">
            <a:spAutoFit/>
          </a:bodyPr>
          <a:lstStyle/>
          <a:p>
            <a:pPr algn="ctr" marL="0" indent="0" lvl="0">
              <a:lnSpc>
                <a:spcPts val="2774"/>
              </a:lnSpc>
              <a:spcBef>
                <a:spcPct val="0"/>
              </a:spcBef>
            </a:pPr>
            <a:r>
              <a:rPr lang="en-US" b="true" sz="2010" spc="197">
                <a:solidFill>
                  <a:srgbClr val="000000"/>
                </a:solidFill>
                <a:latin typeface="DM Sans Bold"/>
                <a:ea typeface="DM Sans Bold"/>
                <a:cs typeface="DM Sans Bold"/>
                <a:sym typeface="DM Sans Bold"/>
              </a:rPr>
              <a:t>Develop an Efficient Prediction Model.</a:t>
            </a:r>
            <a:r>
              <a:rPr lang="en-US" sz="2010" spc="197">
                <a:solidFill>
                  <a:srgbClr val="000000"/>
                </a:solidFill>
                <a:latin typeface="DM Sans"/>
                <a:ea typeface="DM Sans"/>
                <a:cs typeface="DM Sans"/>
                <a:sym typeface="DM Sans"/>
              </a:rPr>
              <a:t> Create a lightweight and robust deep learning model using the MobileNet algorithm to accurately predict Alzheimer’s disease from medical images</a:t>
            </a:r>
          </a:p>
        </p:txBody>
      </p:sp>
      <p:grpSp>
        <p:nvGrpSpPr>
          <p:cNvPr name="Group 15" id="15"/>
          <p:cNvGrpSpPr/>
          <p:nvPr/>
        </p:nvGrpSpPr>
        <p:grpSpPr>
          <a:xfrm rot="0">
            <a:off x="7218805" y="3206190"/>
            <a:ext cx="3474003" cy="647719"/>
            <a:chOff x="0" y="0"/>
            <a:chExt cx="914964" cy="170593"/>
          </a:xfrm>
        </p:grpSpPr>
        <p:sp>
          <p:nvSpPr>
            <p:cNvPr name="Freeform 16" id="16"/>
            <p:cNvSpPr/>
            <p:nvPr/>
          </p:nvSpPr>
          <p:spPr>
            <a:xfrm flipH="false" flipV="false" rot="0">
              <a:off x="0" y="0"/>
              <a:ext cx="914964" cy="170593"/>
            </a:xfrm>
            <a:custGeom>
              <a:avLst/>
              <a:gdLst/>
              <a:ahLst/>
              <a:cxnLst/>
              <a:rect r="r" b="b" t="t" l="l"/>
              <a:pathLst>
                <a:path h="170593" w="914964">
                  <a:moveTo>
                    <a:pt x="0" y="0"/>
                  </a:moveTo>
                  <a:lnTo>
                    <a:pt x="914964" y="0"/>
                  </a:lnTo>
                  <a:lnTo>
                    <a:pt x="914964" y="170593"/>
                  </a:lnTo>
                  <a:lnTo>
                    <a:pt x="0" y="170593"/>
                  </a:lnTo>
                  <a:close/>
                </a:path>
              </a:pathLst>
            </a:custGeom>
            <a:solidFill>
              <a:srgbClr val="10C9DB"/>
            </a:solidFill>
          </p:spPr>
        </p:sp>
        <p:sp>
          <p:nvSpPr>
            <p:cNvPr name="TextBox 17" id="17"/>
            <p:cNvSpPr txBox="true"/>
            <p:nvPr/>
          </p:nvSpPr>
          <p:spPr>
            <a:xfrm>
              <a:off x="0" y="-57150"/>
              <a:ext cx="914964" cy="227743"/>
            </a:xfrm>
            <a:prstGeom prst="rect">
              <a:avLst/>
            </a:prstGeom>
          </p:spPr>
          <p:txBody>
            <a:bodyPr anchor="ctr" rtlCol="false" tIns="50800" lIns="50800" bIns="50800" rIns="50800"/>
            <a:lstStyle/>
            <a:p>
              <a:pPr algn="ctr" marL="0" indent="0" lvl="0">
                <a:lnSpc>
                  <a:spcPts val="4114"/>
                </a:lnSpc>
                <a:spcBef>
                  <a:spcPct val="0"/>
                </a:spcBef>
              </a:pPr>
              <a:r>
                <a:rPr lang="en-US" b="true" sz="2981" spc="29">
                  <a:solidFill>
                    <a:srgbClr val="000000"/>
                  </a:solidFill>
                  <a:latin typeface="DM Sans Bold"/>
                  <a:ea typeface="DM Sans Bold"/>
                  <a:cs typeface="DM Sans Bold"/>
                  <a:sym typeface="DM Sans Bold"/>
                </a:rPr>
                <a:t>Objective n° 2</a:t>
              </a:r>
            </a:p>
          </p:txBody>
        </p:sp>
      </p:grpSp>
      <p:sp>
        <p:nvSpPr>
          <p:cNvPr name="TextBox 18" id="18"/>
          <p:cNvSpPr txBox="true"/>
          <p:nvPr/>
        </p:nvSpPr>
        <p:spPr>
          <a:xfrm rot="0">
            <a:off x="6138875" y="4042536"/>
            <a:ext cx="6254887" cy="1020842"/>
          </a:xfrm>
          <a:prstGeom prst="rect">
            <a:avLst/>
          </a:prstGeom>
        </p:spPr>
        <p:txBody>
          <a:bodyPr anchor="t" rtlCol="false" tIns="0" lIns="0" bIns="0" rIns="0">
            <a:spAutoFit/>
          </a:bodyPr>
          <a:lstStyle/>
          <a:p>
            <a:pPr algn="ctr" marL="0" indent="0" lvl="0">
              <a:lnSpc>
                <a:spcPts val="2774"/>
              </a:lnSpc>
              <a:spcBef>
                <a:spcPct val="0"/>
              </a:spcBef>
            </a:pPr>
            <a:r>
              <a:rPr lang="en-US" b="true" sz="2010" spc="197">
                <a:solidFill>
                  <a:srgbClr val="000000"/>
                </a:solidFill>
                <a:latin typeface="DM Sans Bold"/>
                <a:ea typeface="DM Sans Bold"/>
                <a:cs typeface="DM Sans Bold"/>
                <a:sym typeface="DM Sans Bold"/>
              </a:rPr>
              <a:t>Enhance Early Diagnosis: </a:t>
            </a:r>
            <a:r>
              <a:rPr lang="en-US" sz="2010" spc="197">
                <a:solidFill>
                  <a:srgbClr val="000000"/>
                </a:solidFill>
                <a:latin typeface="DM Sans"/>
                <a:ea typeface="DM Sans"/>
                <a:cs typeface="DM Sans"/>
                <a:sym typeface="DM Sans"/>
              </a:rPr>
              <a:t>Facilitate the early detection of Alzheimer’s disease to enable timely intervention and treatment</a:t>
            </a:r>
          </a:p>
        </p:txBody>
      </p:sp>
      <p:grpSp>
        <p:nvGrpSpPr>
          <p:cNvPr name="Group 19" id="19"/>
          <p:cNvGrpSpPr/>
          <p:nvPr/>
        </p:nvGrpSpPr>
        <p:grpSpPr>
          <a:xfrm rot="0">
            <a:off x="13284209" y="3206190"/>
            <a:ext cx="3474003" cy="647719"/>
            <a:chOff x="0" y="0"/>
            <a:chExt cx="914964" cy="170593"/>
          </a:xfrm>
        </p:grpSpPr>
        <p:sp>
          <p:nvSpPr>
            <p:cNvPr name="Freeform 20" id="20"/>
            <p:cNvSpPr/>
            <p:nvPr/>
          </p:nvSpPr>
          <p:spPr>
            <a:xfrm flipH="false" flipV="false" rot="0">
              <a:off x="0" y="0"/>
              <a:ext cx="914964" cy="170593"/>
            </a:xfrm>
            <a:custGeom>
              <a:avLst/>
              <a:gdLst/>
              <a:ahLst/>
              <a:cxnLst/>
              <a:rect r="r" b="b" t="t" l="l"/>
              <a:pathLst>
                <a:path h="170593" w="914964">
                  <a:moveTo>
                    <a:pt x="0" y="0"/>
                  </a:moveTo>
                  <a:lnTo>
                    <a:pt x="914964" y="0"/>
                  </a:lnTo>
                  <a:lnTo>
                    <a:pt x="914964" y="170593"/>
                  </a:lnTo>
                  <a:lnTo>
                    <a:pt x="0" y="170593"/>
                  </a:lnTo>
                  <a:close/>
                </a:path>
              </a:pathLst>
            </a:custGeom>
            <a:solidFill>
              <a:srgbClr val="10C9DB"/>
            </a:solidFill>
          </p:spPr>
        </p:sp>
        <p:sp>
          <p:nvSpPr>
            <p:cNvPr name="TextBox 21" id="21"/>
            <p:cNvSpPr txBox="true"/>
            <p:nvPr/>
          </p:nvSpPr>
          <p:spPr>
            <a:xfrm>
              <a:off x="0" y="-57150"/>
              <a:ext cx="914964" cy="227743"/>
            </a:xfrm>
            <a:prstGeom prst="rect">
              <a:avLst/>
            </a:prstGeom>
          </p:spPr>
          <p:txBody>
            <a:bodyPr anchor="ctr" rtlCol="false" tIns="50800" lIns="50800" bIns="50800" rIns="50800"/>
            <a:lstStyle/>
            <a:p>
              <a:pPr algn="ctr" marL="0" indent="0" lvl="0">
                <a:lnSpc>
                  <a:spcPts val="4114"/>
                </a:lnSpc>
                <a:spcBef>
                  <a:spcPct val="0"/>
                </a:spcBef>
              </a:pPr>
              <a:r>
                <a:rPr lang="en-US" b="true" sz="2981" spc="29">
                  <a:solidFill>
                    <a:srgbClr val="000000"/>
                  </a:solidFill>
                  <a:latin typeface="DM Sans Bold"/>
                  <a:ea typeface="DM Sans Bold"/>
                  <a:cs typeface="DM Sans Bold"/>
                  <a:sym typeface="DM Sans Bold"/>
                </a:rPr>
                <a:t>Objective n° 3</a:t>
              </a:r>
            </a:p>
          </p:txBody>
        </p:sp>
      </p:grpSp>
      <p:sp>
        <p:nvSpPr>
          <p:cNvPr name="TextBox 22" id="22"/>
          <p:cNvSpPr txBox="true"/>
          <p:nvPr/>
        </p:nvSpPr>
        <p:spPr>
          <a:xfrm rot="0">
            <a:off x="13340758" y="4045241"/>
            <a:ext cx="3360904" cy="3421142"/>
          </a:xfrm>
          <a:prstGeom prst="rect">
            <a:avLst/>
          </a:prstGeom>
        </p:spPr>
        <p:txBody>
          <a:bodyPr anchor="t" rtlCol="false" tIns="0" lIns="0" bIns="0" rIns="0">
            <a:spAutoFit/>
          </a:bodyPr>
          <a:lstStyle/>
          <a:p>
            <a:pPr algn="ctr">
              <a:lnSpc>
                <a:spcPts val="2774"/>
              </a:lnSpc>
            </a:pPr>
            <a:r>
              <a:rPr lang="en-US" b="true" sz="2010" spc="197">
                <a:solidFill>
                  <a:srgbClr val="000000"/>
                </a:solidFill>
                <a:latin typeface="DM Sans Bold"/>
                <a:ea typeface="DM Sans Bold"/>
                <a:cs typeface="DM Sans Bold"/>
                <a:sym typeface="DM Sans Bold"/>
              </a:rPr>
              <a:t>En</a:t>
            </a:r>
            <a:r>
              <a:rPr lang="en-US" b="true" sz="2010" spc="197">
                <a:solidFill>
                  <a:srgbClr val="000000"/>
                </a:solidFill>
                <a:latin typeface="DM Sans Bold"/>
                <a:ea typeface="DM Sans Bold"/>
                <a:cs typeface="DM Sans Bold"/>
                <a:sym typeface="DM Sans Bold"/>
              </a:rPr>
              <a:t>sure High Performance:</a:t>
            </a:r>
            <a:r>
              <a:rPr lang="en-US" sz="2010" spc="197">
                <a:solidFill>
                  <a:srgbClr val="000000"/>
                </a:solidFill>
                <a:latin typeface="DM Sans"/>
                <a:ea typeface="DM Sans"/>
                <a:cs typeface="DM Sans"/>
                <a:sym typeface="DM Sans"/>
              </a:rPr>
              <a:t> Achieve high accuracy, sensitivity, and specificity in predicting Alzheimer’s disease to ensure reliability in clinical settings.</a:t>
            </a:r>
          </a:p>
          <a:p>
            <a:pPr algn="ctr" marL="0" indent="0" lvl="0">
              <a:lnSpc>
                <a:spcPts val="2774"/>
              </a:lnSpc>
              <a:spcBef>
                <a:spcPct val="0"/>
              </a:spcBef>
            </a:pPr>
          </a:p>
        </p:txBody>
      </p:sp>
      <p:sp>
        <p:nvSpPr>
          <p:cNvPr name="Freeform 23" id="23"/>
          <p:cNvSpPr/>
          <p:nvPr/>
        </p:nvSpPr>
        <p:spPr>
          <a:xfrm flipH="false" flipV="false" rot="0">
            <a:off x="14479722" y="-4833750"/>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24" id="24"/>
          <p:cNvSpPr/>
          <p:nvPr/>
        </p:nvSpPr>
        <p:spPr>
          <a:xfrm flipH="false" flipV="false" rot="-4176364">
            <a:off x="-4105129" y="6530238"/>
            <a:ext cx="7616557" cy="7815497"/>
          </a:xfrm>
          <a:custGeom>
            <a:avLst/>
            <a:gdLst/>
            <a:ahLst/>
            <a:cxnLst/>
            <a:rect r="r" b="b" t="t" l="l"/>
            <a:pathLst>
              <a:path h="7815497" w="7616557">
                <a:moveTo>
                  <a:pt x="0" y="0"/>
                </a:moveTo>
                <a:lnTo>
                  <a:pt x="7616556" y="0"/>
                </a:lnTo>
                <a:lnTo>
                  <a:pt x="7616556" y="7815496"/>
                </a:lnTo>
                <a:lnTo>
                  <a:pt x="0" y="7815496"/>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3662994" y="337474"/>
            <a:ext cx="4296549" cy="9570246"/>
            <a:chOff x="0" y="0"/>
            <a:chExt cx="1131601" cy="2520559"/>
          </a:xfrm>
        </p:grpSpPr>
        <p:sp>
          <p:nvSpPr>
            <p:cNvPr name="Freeform 4" id="4"/>
            <p:cNvSpPr/>
            <p:nvPr/>
          </p:nvSpPr>
          <p:spPr>
            <a:xfrm flipH="false" flipV="false" rot="0">
              <a:off x="0" y="0"/>
              <a:ext cx="1131601" cy="2520559"/>
            </a:xfrm>
            <a:custGeom>
              <a:avLst/>
              <a:gdLst/>
              <a:ahLst/>
              <a:cxnLst/>
              <a:rect r="r" b="b" t="t" l="l"/>
              <a:pathLst>
                <a:path h="2520559" w="1131601">
                  <a:moveTo>
                    <a:pt x="0" y="0"/>
                  </a:moveTo>
                  <a:lnTo>
                    <a:pt x="1131601" y="0"/>
                  </a:lnTo>
                  <a:lnTo>
                    <a:pt x="1131601" y="2520559"/>
                  </a:lnTo>
                  <a:lnTo>
                    <a:pt x="0" y="2520559"/>
                  </a:lnTo>
                  <a:close/>
                </a:path>
              </a:pathLst>
            </a:custGeom>
            <a:solidFill>
              <a:srgbClr val="CCCCCC"/>
            </a:solidFill>
          </p:spPr>
        </p:sp>
        <p:sp>
          <p:nvSpPr>
            <p:cNvPr name="TextBox 5" id="5"/>
            <p:cNvSpPr txBox="true"/>
            <p:nvPr/>
          </p:nvSpPr>
          <p:spPr>
            <a:xfrm>
              <a:off x="0" y="-19050"/>
              <a:ext cx="1131601"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142191" y="4828880"/>
            <a:ext cx="9752965" cy="1032847"/>
          </a:xfrm>
          <a:custGeom>
            <a:avLst/>
            <a:gdLst/>
            <a:ahLst/>
            <a:cxnLst/>
            <a:rect r="r" b="b" t="t" l="l"/>
            <a:pathLst>
              <a:path h="1032847" w="9752965">
                <a:moveTo>
                  <a:pt x="0" y="0"/>
                </a:moveTo>
                <a:lnTo>
                  <a:pt x="9752965" y="0"/>
                </a:lnTo>
                <a:lnTo>
                  <a:pt x="9752965" y="1032847"/>
                </a:lnTo>
                <a:lnTo>
                  <a:pt x="0" y="1032847"/>
                </a:lnTo>
                <a:lnTo>
                  <a:pt x="0" y="0"/>
                </a:lnTo>
                <a:close/>
              </a:path>
            </a:pathLst>
          </a:custGeom>
          <a:blipFill>
            <a:blip r:embed="rId3"/>
            <a:stretch>
              <a:fillRect l="0" t="-86495" r="0" b="0"/>
            </a:stretch>
          </a:blipFill>
        </p:spPr>
      </p:sp>
      <p:sp>
        <p:nvSpPr>
          <p:cNvPr name="Freeform 7" id="7"/>
          <p:cNvSpPr/>
          <p:nvPr/>
        </p:nvSpPr>
        <p:spPr>
          <a:xfrm flipH="false" flipV="false" rot="0">
            <a:off x="11349998" y="1018248"/>
            <a:ext cx="6176060" cy="8208697"/>
          </a:xfrm>
          <a:custGeom>
            <a:avLst/>
            <a:gdLst/>
            <a:ahLst/>
            <a:cxnLst/>
            <a:rect r="r" b="b" t="t" l="l"/>
            <a:pathLst>
              <a:path h="8208697" w="6176060">
                <a:moveTo>
                  <a:pt x="0" y="0"/>
                </a:moveTo>
                <a:lnTo>
                  <a:pt x="6176060" y="0"/>
                </a:lnTo>
                <a:lnTo>
                  <a:pt x="6176060" y="8208697"/>
                </a:lnTo>
                <a:lnTo>
                  <a:pt x="0" y="8208697"/>
                </a:lnTo>
                <a:lnTo>
                  <a:pt x="0" y="0"/>
                </a:lnTo>
                <a:close/>
              </a:path>
            </a:pathLst>
          </a:custGeom>
          <a:blipFill>
            <a:blip r:embed="rId4"/>
            <a:stretch>
              <a:fillRect l="-49933" t="0" r="-49933" b="0"/>
            </a:stretch>
          </a:blipFill>
        </p:spPr>
      </p:sp>
      <p:grpSp>
        <p:nvGrpSpPr>
          <p:cNvPr name="Group 8" id="8"/>
          <p:cNvGrpSpPr/>
          <p:nvPr/>
        </p:nvGrpSpPr>
        <p:grpSpPr>
          <a:xfrm rot="0">
            <a:off x="2142191" y="2902505"/>
            <a:ext cx="14694476" cy="6841425"/>
            <a:chOff x="0" y="0"/>
            <a:chExt cx="5630090" cy="2621246"/>
          </a:xfrm>
        </p:grpSpPr>
        <p:sp>
          <p:nvSpPr>
            <p:cNvPr name="Freeform 9" id="9"/>
            <p:cNvSpPr/>
            <p:nvPr/>
          </p:nvSpPr>
          <p:spPr>
            <a:xfrm flipH="false" flipV="false" rot="0">
              <a:off x="0" y="0"/>
              <a:ext cx="5630090" cy="2621246"/>
            </a:xfrm>
            <a:custGeom>
              <a:avLst/>
              <a:gdLst/>
              <a:ahLst/>
              <a:cxnLst/>
              <a:rect r="r" b="b" t="t" l="l"/>
              <a:pathLst>
                <a:path h="2621246" w="5630090">
                  <a:moveTo>
                    <a:pt x="0" y="0"/>
                  </a:moveTo>
                  <a:lnTo>
                    <a:pt x="5630090" y="0"/>
                  </a:lnTo>
                  <a:lnTo>
                    <a:pt x="5630090" y="2621246"/>
                  </a:lnTo>
                  <a:lnTo>
                    <a:pt x="0" y="2621246"/>
                  </a:lnTo>
                  <a:close/>
                </a:path>
              </a:pathLst>
            </a:custGeom>
            <a:solidFill>
              <a:srgbClr val="EFEFEF"/>
            </a:solidFill>
          </p:spPr>
        </p:sp>
        <p:sp>
          <p:nvSpPr>
            <p:cNvPr name="TextBox 10" id="10"/>
            <p:cNvSpPr txBox="true"/>
            <p:nvPr/>
          </p:nvSpPr>
          <p:spPr>
            <a:xfrm>
              <a:off x="0" y="-19050"/>
              <a:ext cx="5630090" cy="2640296"/>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700595" y="3396305"/>
            <a:ext cx="1156649" cy="1173721"/>
          </a:xfrm>
          <a:custGeom>
            <a:avLst/>
            <a:gdLst/>
            <a:ahLst/>
            <a:cxnLst/>
            <a:rect r="r" b="b" t="t" l="l"/>
            <a:pathLst>
              <a:path h="1173721" w="1156649">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2142191" y="888605"/>
            <a:ext cx="10089225" cy="1686342"/>
          </a:xfrm>
          <a:prstGeom prst="rect">
            <a:avLst/>
          </a:prstGeom>
        </p:spPr>
        <p:txBody>
          <a:bodyPr anchor="t" rtlCol="false" tIns="0" lIns="0" bIns="0" rIns="0">
            <a:spAutoFit/>
          </a:bodyPr>
          <a:lstStyle/>
          <a:p>
            <a:pPr algn="l">
              <a:lnSpc>
                <a:spcPts val="13774"/>
              </a:lnSpc>
            </a:pPr>
            <a:r>
              <a:rPr lang="en-US" b="true" sz="9981" spc="978">
                <a:solidFill>
                  <a:srgbClr val="000000"/>
                </a:solidFill>
                <a:latin typeface="Oswald Bold"/>
                <a:ea typeface="Oswald Bold"/>
                <a:cs typeface="Oswald Bold"/>
                <a:sym typeface="Oswald Bold"/>
              </a:rPr>
              <a:t>INTRODUCTION</a:t>
            </a:r>
          </a:p>
        </p:txBody>
      </p:sp>
      <p:sp>
        <p:nvSpPr>
          <p:cNvPr name="TextBox 13" id="13"/>
          <p:cNvSpPr txBox="true"/>
          <p:nvPr/>
        </p:nvSpPr>
        <p:spPr>
          <a:xfrm rot="0">
            <a:off x="2474248" y="3358205"/>
            <a:ext cx="13643509" cy="6064732"/>
          </a:xfrm>
          <a:prstGeom prst="rect">
            <a:avLst/>
          </a:prstGeom>
        </p:spPr>
        <p:txBody>
          <a:bodyPr anchor="t" rtlCol="false" tIns="0" lIns="0" bIns="0" rIns="0">
            <a:spAutoFit/>
          </a:bodyPr>
          <a:lstStyle/>
          <a:p>
            <a:pPr algn="just" marL="544940" indent="-272470" lvl="1">
              <a:lnSpc>
                <a:spcPts val="3483"/>
              </a:lnSpc>
              <a:buFont typeface="Arial"/>
              <a:buChar char="•"/>
            </a:pPr>
            <a:r>
              <a:rPr lang="en-US" sz="2524" spc="247">
                <a:solidFill>
                  <a:srgbClr val="000000"/>
                </a:solidFill>
                <a:latin typeface="DM Sans"/>
                <a:ea typeface="DM Sans"/>
                <a:cs typeface="DM Sans"/>
                <a:sym typeface="DM Sans"/>
              </a:rPr>
              <a:t>Alzheimer’s disease (AD) is a chronic neurodegenerative disorder that primarily affects memory, cognitive functions, and behavior, ultimately interfering with daily life. </a:t>
            </a:r>
          </a:p>
          <a:p>
            <a:pPr algn="just" marL="544940" indent="-272470" lvl="1">
              <a:lnSpc>
                <a:spcPts val="3483"/>
              </a:lnSpc>
              <a:buFont typeface="Arial"/>
              <a:buChar char="•"/>
            </a:pPr>
            <a:r>
              <a:rPr lang="en-US" sz="2524" spc="247">
                <a:solidFill>
                  <a:srgbClr val="000000"/>
                </a:solidFill>
                <a:latin typeface="DM Sans"/>
                <a:ea typeface="DM Sans"/>
                <a:cs typeface="DM Sans"/>
                <a:sym typeface="DM Sans"/>
              </a:rPr>
              <a:t>It is the most common cause of dementia worldwide and represents a significant public health challenge.</a:t>
            </a:r>
          </a:p>
          <a:p>
            <a:pPr algn="just" marL="544940" indent="-272470" lvl="1">
              <a:lnSpc>
                <a:spcPts val="3483"/>
              </a:lnSpc>
              <a:buFont typeface="Arial"/>
              <a:buChar char="•"/>
            </a:pPr>
            <a:r>
              <a:rPr lang="en-US" sz="2524" spc="247">
                <a:solidFill>
                  <a:srgbClr val="000000"/>
                </a:solidFill>
                <a:latin typeface="DM Sans"/>
                <a:ea typeface="DM Sans"/>
                <a:cs typeface="DM Sans"/>
                <a:sym typeface="DM Sans"/>
              </a:rPr>
              <a:t> Early detection of Alzheimer’s disease is crucial, as timely interventions can slow disease progression, enhance the quality of life, and reduce healthcare costs. However, traditional diagnostic methods, such as clinical examinations and imaging, can be time-consuming, expensive, and prone to subjective interpretation.</a:t>
            </a:r>
          </a:p>
          <a:p>
            <a:pPr algn="just" marL="544940" indent="-272470" lvl="1">
              <a:lnSpc>
                <a:spcPts val="3483"/>
              </a:lnSpc>
              <a:buFont typeface="Arial"/>
              <a:buChar char="•"/>
            </a:pPr>
            <a:r>
              <a:rPr lang="en-US" sz="2524" spc="247">
                <a:solidFill>
                  <a:srgbClr val="000000"/>
                </a:solidFill>
                <a:latin typeface="DM Sans"/>
                <a:ea typeface="DM Sans"/>
                <a:cs typeface="DM Sans"/>
                <a:sym typeface="DM Sans"/>
              </a:rPr>
              <a:t>With the advancement of artificial intelligence (AI) and deep learning, automated diagnostic tools have emerged as a promising solution for early detection of Alzheimer’s disease.</a:t>
            </a:r>
          </a:p>
          <a:p>
            <a:pPr algn="just" marL="544940" indent="-272470" lvl="1">
              <a:lnSpc>
                <a:spcPts val="3483"/>
              </a:lnSpc>
              <a:buFont typeface="Arial"/>
              <a:buChar char="•"/>
            </a:pPr>
          </a:p>
        </p:txBody>
      </p:sp>
      <p:sp>
        <p:nvSpPr>
          <p:cNvPr name="Freeform 14" id="14"/>
          <p:cNvSpPr/>
          <p:nvPr/>
        </p:nvSpPr>
        <p:spPr>
          <a:xfrm flipH="false" flipV="false" rot="0">
            <a:off x="-3276197" y="8119152"/>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0C9DB"/>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30750" y="3438693"/>
            <a:ext cx="15073163" cy="4335967"/>
          </a:xfrm>
          <a:prstGeom prst="rect">
            <a:avLst/>
          </a:prstGeom>
        </p:spPr>
        <p:txBody>
          <a:bodyPr anchor="t" rtlCol="false" tIns="0" lIns="0" bIns="0" rIns="0">
            <a:spAutoFit/>
          </a:bodyPr>
          <a:lstStyle/>
          <a:p>
            <a:pPr algn="ctr">
              <a:lnSpc>
                <a:spcPts val="17437"/>
              </a:lnSpc>
            </a:pPr>
            <a:r>
              <a:rPr lang="en-US" b="true" sz="12635" spc="1238">
                <a:solidFill>
                  <a:srgbClr val="000000"/>
                </a:solidFill>
                <a:latin typeface="Oswald Bold"/>
                <a:ea typeface="Oswald Bold"/>
                <a:cs typeface="Oswald Bold"/>
                <a:sym typeface="Oswald Bold"/>
              </a:rPr>
              <a:t>EXISTING </a:t>
            </a:r>
          </a:p>
          <a:p>
            <a:pPr algn="ctr">
              <a:lnSpc>
                <a:spcPts val="17437"/>
              </a:lnSpc>
            </a:pPr>
            <a:r>
              <a:rPr lang="en-US" b="true" sz="12635" spc="1238">
                <a:solidFill>
                  <a:srgbClr val="000000"/>
                </a:solidFill>
                <a:latin typeface="Oswald Bold"/>
                <a:ea typeface="Oswald Bold"/>
                <a:cs typeface="Oswald Bold"/>
                <a:sym typeface="Oswald Bold"/>
              </a:rPr>
              <a:t>SYSTEM</a:t>
            </a:r>
          </a:p>
        </p:txBody>
      </p:sp>
      <p:sp>
        <p:nvSpPr>
          <p:cNvPr name="Freeform 4" id="4"/>
          <p:cNvSpPr/>
          <p:nvPr/>
        </p:nvSpPr>
        <p:spPr>
          <a:xfrm flipH="false" flipV="false" rot="0">
            <a:off x="13447294" y="-3843198"/>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0C9DB"/>
        </a:solidFill>
      </p:bgPr>
    </p:bg>
    <p:spTree>
      <p:nvGrpSpPr>
        <p:cNvPr id="1" name=""/>
        <p:cNvGrpSpPr/>
        <p:nvPr/>
      </p:nvGrpSpPr>
      <p:grpSpPr>
        <a:xfrm>
          <a:off x="0" y="0"/>
          <a:ext cx="0" cy="0"/>
          <a:chOff x="0" y="0"/>
          <a:chExt cx="0" cy="0"/>
        </a:xfrm>
      </p:grpSpPr>
      <p:grpSp>
        <p:nvGrpSpPr>
          <p:cNvPr name="Group 2" id="2"/>
          <p:cNvGrpSpPr/>
          <p:nvPr/>
        </p:nvGrpSpPr>
        <p:grpSpPr>
          <a:xfrm rot="0">
            <a:off x="-2770706" y="-3368517"/>
            <a:ext cx="4959890" cy="495989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4F5"/>
            </a:solidFill>
          </p:spPr>
        </p:sp>
        <p:sp>
          <p:nvSpPr>
            <p:cNvPr name="TextBox 4" id="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12844847" y="4107866"/>
            <a:ext cx="13188954" cy="1318895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F4F5"/>
            </a:solidFill>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7277615" y="-5650659"/>
            <a:ext cx="12110389" cy="12426705"/>
          </a:xfrm>
          <a:custGeom>
            <a:avLst/>
            <a:gdLst/>
            <a:ahLst/>
            <a:cxnLst/>
            <a:rect r="r" b="b" t="t" l="l"/>
            <a:pathLst>
              <a:path h="12426705" w="12110389">
                <a:moveTo>
                  <a:pt x="0" y="0"/>
                </a:moveTo>
                <a:lnTo>
                  <a:pt x="12110389" y="0"/>
                </a:lnTo>
                <a:lnTo>
                  <a:pt x="12110389" y="12426705"/>
                </a:lnTo>
                <a:lnTo>
                  <a:pt x="0" y="124267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3986589">
            <a:off x="8791778" y="8812739"/>
            <a:ext cx="9894000" cy="10152425"/>
          </a:xfrm>
          <a:custGeom>
            <a:avLst/>
            <a:gdLst/>
            <a:ahLst/>
            <a:cxnLst/>
            <a:rect r="r" b="b" t="t" l="l"/>
            <a:pathLst>
              <a:path h="10152425" w="9894000">
                <a:moveTo>
                  <a:pt x="0" y="0"/>
                </a:moveTo>
                <a:lnTo>
                  <a:pt x="9894000" y="0"/>
                </a:lnTo>
                <a:lnTo>
                  <a:pt x="9894000" y="10152426"/>
                </a:lnTo>
                <a:lnTo>
                  <a:pt x="0" y="101524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5590982" y="419818"/>
            <a:ext cx="9460274" cy="1396186"/>
          </a:xfrm>
          <a:prstGeom prst="rect">
            <a:avLst/>
          </a:prstGeom>
        </p:spPr>
        <p:txBody>
          <a:bodyPr anchor="t" rtlCol="false" tIns="0" lIns="0" bIns="0" rIns="0">
            <a:spAutoFit/>
          </a:bodyPr>
          <a:lstStyle/>
          <a:p>
            <a:pPr algn="l">
              <a:lnSpc>
                <a:spcPts val="11349"/>
              </a:lnSpc>
            </a:pPr>
            <a:r>
              <a:rPr lang="en-US" b="true" sz="8224" spc="806">
                <a:solidFill>
                  <a:srgbClr val="000000"/>
                </a:solidFill>
                <a:latin typeface="Oswald Bold"/>
                <a:ea typeface="Oswald Bold"/>
                <a:cs typeface="Oswald Bold"/>
                <a:sym typeface="Oswald Bold"/>
              </a:rPr>
              <a:t>EXISTING SYSTEM</a:t>
            </a:r>
          </a:p>
        </p:txBody>
      </p:sp>
      <p:sp>
        <p:nvSpPr>
          <p:cNvPr name="TextBox 11" id="11"/>
          <p:cNvSpPr txBox="true"/>
          <p:nvPr/>
        </p:nvSpPr>
        <p:spPr>
          <a:xfrm rot="0">
            <a:off x="2189184" y="2251715"/>
            <a:ext cx="12543991" cy="4179028"/>
          </a:xfrm>
          <a:prstGeom prst="rect">
            <a:avLst/>
          </a:prstGeom>
        </p:spPr>
        <p:txBody>
          <a:bodyPr anchor="t" rtlCol="false" tIns="0" lIns="0" bIns="0" rIns="0">
            <a:spAutoFit/>
          </a:bodyPr>
          <a:lstStyle/>
          <a:p>
            <a:pPr algn="just" marL="652818" indent="-326409" lvl="1">
              <a:lnSpc>
                <a:spcPts val="4172"/>
              </a:lnSpc>
              <a:buFont typeface="Arial"/>
              <a:buChar char="•"/>
            </a:pPr>
            <a:r>
              <a:rPr lang="en-US" sz="3023" spc="296">
                <a:solidFill>
                  <a:srgbClr val="000000"/>
                </a:solidFill>
                <a:latin typeface="DM Sans"/>
                <a:ea typeface="DM Sans"/>
                <a:cs typeface="DM Sans"/>
                <a:sym typeface="DM Sans"/>
              </a:rPr>
              <a:t>The existing system for Alzheimer’s disease prediction utilizes the ResNet (Residual Network) architecture, a deep learning model renowned for its ability to handle very deep networks without suffering from the vanishing gradient problem. </a:t>
            </a:r>
          </a:p>
          <a:p>
            <a:pPr algn="just" marL="652818" indent="-326409" lvl="1">
              <a:lnSpc>
                <a:spcPts val="4172"/>
              </a:lnSpc>
              <a:buFont typeface="Arial"/>
              <a:buChar char="•"/>
            </a:pPr>
            <a:r>
              <a:rPr lang="en-US" sz="3023" spc="296">
                <a:solidFill>
                  <a:srgbClr val="000000"/>
                </a:solidFill>
                <a:latin typeface="DM Sans"/>
                <a:ea typeface="DM Sans"/>
                <a:cs typeface="DM Sans"/>
                <a:sym typeface="DM Sans"/>
              </a:rPr>
              <a:t>ResNet achieves this through the use of residual connections, which allow the model to learn residual functions.</a:t>
            </a:r>
          </a:p>
        </p:txBody>
      </p:sp>
      <p:sp>
        <p:nvSpPr>
          <p:cNvPr name="TextBox 12" id="12"/>
          <p:cNvSpPr txBox="true"/>
          <p:nvPr/>
        </p:nvSpPr>
        <p:spPr>
          <a:xfrm rot="0">
            <a:off x="14146312" y="5555102"/>
            <a:ext cx="4889377" cy="2222812"/>
          </a:xfrm>
          <a:prstGeom prst="rect">
            <a:avLst/>
          </a:prstGeom>
        </p:spPr>
        <p:txBody>
          <a:bodyPr anchor="t" rtlCol="false" tIns="0" lIns="0" bIns="0" rIns="0">
            <a:spAutoFit/>
          </a:bodyPr>
          <a:lstStyle/>
          <a:p>
            <a:pPr algn="ctr" marL="0" indent="0" lvl="0">
              <a:lnSpc>
                <a:spcPts val="18185"/>
              </a:lnSpc>
              <a:spcBef>
                <a:spcPct val="0"/>
              </a:spcBef>
            </a:pPr>
            <a:r>
              <a:rPr lang="en-US" b="true" sz="13177">
                <a:solidFill>
                  <a:srgbClr val="000000"/>
                </a:solidFill>
                <a:latin typeface="Oswald Bold"/>
                <a:ea typeface="Oswald Bold"/>
                <a:cs typeface="Oswald Bold"/>
                <a:sym typeface="Oswald Bold"/>
              </a:rPr>
              <a:t>85%</a:t>
            </a:r>
          </a:p>
        </p:txBody>
      </p:sp>
      <p:pic>
        <p:nvPicPr>
          <p:cNvPr name="Picture 13" id="13"/>
          <p:cNvPicPr>
            <a:picLocks noChangeAspect="true"/>
          </p:cNvPicPr>
          <p:nvPr/>
        </p:nvPicPr>
        <p:blipFill>
          <a:blip r:embed="rId4"/>
          <a:stretch>
            <a:fillRect/>
          </a:stretch>
        </p:blipFill>
        <p:spPr>
          <a:xfrm rot="0">
            <a:off x="13802024" y="7489585"/>
            <a:ext cx="4131452" cy="996073"/>
          </a:xfrm>
          <a:prstGeom prst="rect">
            <a:avLst/>
          </a:prstGeom>
        </p:spPr>
      </p:pic>
      <p:sp>
        <p:nvSpPr>
          <p:cNvPr name="TextBox 14" id="14"/>
          <p:cNvSpPr txBox="true"/>
          <p:nvPr/>
        </p:nvSpPr>
        <p:spPr>
          <a:xfrm rot="0">
            <a:off x="14146312" y="8384250"/>
            <a:ext cx="9460274" cy="1005840"/>
          </a:xfrm>
          <a:prstGeom prst="rect">
            <a:avLst/>
          </a:prstGeom>
        </p:spPr>
        <p:txBody>
          <a:bodyPr anchor="t" rtlCol="false" tIns="0" lIns="0" bIns="0" rIns="0">
            <a:spAutoFit/>
          </a:bodyPr>
          <a:lstStyle/>
          <a:p>
            <a:pPr algn="l">
              <a:lnSpc>
                <a:spcPts val="8280"/>
              </a:lnSpc>
            </a:pPr>
            <a:r>
              <a:rPr lang="en-US" b="true" sz="6000" spc="588">
                <a:solidFill>
                  <a:srgbClr val="000000"/>
                </a:solidFill>
                <a:latin typeface="Oswald Bold"/>
                <a:ea typeface="Oswald Bold"/>
                <a:cs typeface="Oswald Bold"/>
                <a:sym typeface="Oswald Bold"/>
              </a:rPr>
              <a:t>ACCURACY</a:t>
            </a:r>
          </a:p>
        </p:txBody>
      </p:sp>
      <p:sp>
        <p:nvSpPr>
          <p:cNvPr name="TextBox 15" id="15"/>
          <p:cNvSpPr txBox="true"/>
          <p:nvPr/>
        </p:nvSpPr>
        <p:spPr>
          <a:xfrm rot="0">
            <a:off x="2189184" y="6709371"/>
            <a:ext cx="10928169" cy="1593913"/>
          </a:xfrm>
          <a:prstGeom prst="rect">
            <a:avLst/>
          </a:prstGeom>
        </p:spPr>
        <p:txBody>
          <a:bodyPr anchor="t" rtlCol="false" tIns="0" lIns="0" bIns="0" rIns="0">
            <a:spAutoFit/>
          </a:bodyPr>
          <a:lstStyle/>
          <a:p>
            <a:pPr algn="just" marL="652818" indent="-326409" lvl="1">
              <a:lnSpc>
                <a:spcPts val="4202"/>
              </a:lnSpc>
              <a:buFont typeface="Arial"/>
              <a:buChar char="•"/>
            </a:pPr>
            <a:r>
              <a:rPr lang="en-US" sz="3023" spc="296">
                <a:solidFill>
                  <a:srgbClr val="000000"/>
                </a:solidFill>
                <a:latin typeface="DM Sans"/>
                <a:ea typeface="DM Sans"/>
                <a:cs typeface="DM Sans"/>
                <a:sym typeface="DM Sans"/>
              </a:rPr>
              <a:t>The ResNet model is employed to analyze medical imaging data, such as MRI or CT scans, to predict the presence of Alzheimer’s disease.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0" y="0"/>
            <a:ext cx="18288000" cy="3086100"/>
            <a:chOff x="0" y="0"/>
            <a:chExt cx="4816593" cy="812800"/>
          </a:xfrm>
        </p:grpSpPr>
        <p:sp>
          <p:nvSpPr>
            <p:cNvPr name="Freeform 4" id="4"/>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10C9DB"/>
            </a:solidFill>
          </p:spPr>
        </p:sp>
        <p:sp>
          <p:nvSpPr>
            <p:cNvPr name="TextBox 5" id="5"/>
            <p:cNvSpPr txBox="true"/>
            <p:nvPr/>
          </p:nvSpPr>
          <p:spPr>
            <a:xfrm>
              <a:off x="0" y="-19050"/>
              <a:ext cx="4816593" cy="831850"/>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13451022" y="-4729397"/>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2851369" y="-3442596"/>
            <a:ext cx="6709932" cy="6885191"/>
          </a:xfrm>
          <a:custGeom>
            <a:avLst/>
            <a:gdLst/>
            <a:ahLst/>
            <a:cxnLst/>
            <a:rect r="r" b="b" t="t" l="l"/>
            <a:pathLst>
              <a:path h="6885191" w="6709932">
                <a:moveTo>
                  <a:pt x="0" y="0"/>
                </a:moveTo>
                <a:lnTo>
                  <a:pt x="6709932" y="0"/>
                </a:lnTo>
                <a:lnTo>
                  <a:pt x="6709932" y="6885192"/>
                </a:lnTo>
                <a:lnTo>
                  <a:pt x="0" y="68851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163000" y="3875422"/>
            <a:ext cx="4473739" cy="2443073"/>
          </a:xfrm>
          <a:custGeom>
            <a:avLst/>
            <a:gdLst/>
            <a:ahLst/>
            <a:cxnLst/>
            <a:rect r="r" b="b" t="t" l="l"/>
            <a:pathLst>
              <a:path h="2443073" w="4473739">
                <a:moveTo>
                  <a:pt x="0" y="0"/>
                </a:moveTo>
                <a:lnTo>
                  <a:pt x="4473739" y="0"/>
                </a:lnTo>
                <a:lnTo>
                  <a:pt x="4473739" y="2443073"/>
                </a:lnTo>
                <a:lnTo>
                  <a:pt x="0" y="2443073"/>
                </a:lnTo>
                <a:lnTo>
                  <a:pt x="0" y="0"/>
                </a:lnTo>
                <a:close/>
              </a:path>
            </a:pathLst>
          </a:custGeom>
          <a:blipFill>
            <a:blip r:embed="rId5"/>
            <a:stretch>
              <a:fillRect l="0" t="-11116" r="0" b="-11116"/>
            </a:stretch>
          </a:blipFill>
        </p:spPr>
      </p:sp>
      <p:grpSp>
        <p:nvGrpSpPr>
          <p:cNvPr name="Group 9" id="9"/>
          <p:cNvGrpSpPr/>
          <p:nvPr/>
        </p:nvGrpSpPr>
        <p:grpSpPr>
          <a:xfrm rot="0">
            <a:off x="2163000" y="3442596"/>
            <a:ext cx="4473739" cy="636748"/>
            <a:chOff x="0" y="0"/>
            <a:chExt cx="1178269" cy="167703"/>
          </a:xfrm>
        </p:grpSpPr>
        <p:sp>
          <p:nvSpPr>
            <p:cNvPr name="Freeform 10" id="10"/>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A1A1A"/>
            </a:solidFill>
          </p:spPr>
        </p:sp>
        <p:sp>
          <p:nvSpPr>
            <p:cNvPr name="TextBox 11" id="11"/>
            <p:cNvSpPr txBox="true"/>
            <p:nvPr/>
          </p:nvSpPr>
          <p:spPr>
            <a:xfrm>
              <a:off x="0" y="-57150"/>
              <a:ext cx="1178269" cy="224853"/>
            </a:xfrm>
            <a:prstGeom prst="rect">
              <a:avLst/>
            </a:prstGeom>
          </p:spPr>
          <p:txBody>
            <a:bodyPr anchor="ctr" rtlCol="false" tIns="50800" lIns="50800" bIns="50800" rIns="50800"/>
            <a:lstStyle/>
            <a:p>
              <a:pPr algn="ctr" marL="0" indent="0" lvl="0">
                <a:lnSpc>
                  <a:spcPts val="4114"/>
                </a:lnSpc>
                <a:spcBef>
                  <a:spcPct val="0"/>
                </a:spcBef>
              </a:pPr>
              <a:r>
                <a:rPr lang="en-US" sz="2981" i="true" spc="29">
                  <a:solidFill>
                    <a:srgbClr val="000000"/>
                  </a:solidFill>
                  <a:latin typeface="DM Sans Italics"/>
                  <a:ea typeface="DM Sans Italics"/>
                  <a:cs typeface="DM Sans Italics"/>
                  <a:sym typeface="DM Sans Italics"/>
                </a:rPr>
                <a:t>1</a:t>
              </a:r>
            </a:p>
          </p:txBody>
        </p:sp>
      </p:grpSp>
      <p:sp>
        <p:nvSpPr>
          <p:cNvPr name="TextBox 12" id="12"/>
          <p:cNvSpPr txBox="true"/>
          <p:nvPr/>
        </p:nvSpPr>
        <p:spPr>
          <a:xfrm rot="0">
            <a:off x="3690980" y="1232286"/>
            <a:ext cx="10906040" cy="1349947"/>
          </a:xfrm>
          <a:prstGeom prst="rect">
            <a:avLst/>
          </a:prstGeom>
        </p:spPr>
        <p:txBody>
          <a:bodyPr anchor="t" rtlCol="false" tIns="0" lIns="0" bIns="0" rIns="0">
            <a:spAutoFit/>
          </a:bodyPr>
          <a:lstStyle/>
          <a:p>
            <a:pPr algn="ctr">
              <a:lnSpc>
                <a:spcPts val="11082"/>
              </a:lnSpc>
            </a:pPr>
            <a:r>
              <a:rPr lang="en-US" b="true" sz="8030" spc="786">
                <a:solidFill>
                  <a:srgbClr val="000000"/>
                </a:solidFill>
                <a:latin typeface="Oswald Bold"/>
                <a:ea typeface="Oswald Bold"/>
                <a:cs typeface="Oswald Bold"/>
                <a:sym typeface="Oswald Bold"/>
              </a:rPr>
              <a:t>DISADVANTAGES</a:t>
            </a:r>
          </a:p>
        </p:txBody>
      </p:sp>
      <p:grpSp>
        <p:nvGrpSpPr>
          <p:cNvPr name="Group 13" id="13"/>
          <p:cNvGrpSpPr/>
          <p:nvPr/>
        </p:nvGrpSpPr>
        <p:grpSpPr>
          <a:xfrm rot="0">
            <a:off x="6893475" y="3510391"/>
            <a:ext cx="9034431" cy="2808103"/>
            <a:chOff x="0" y="0"/>
            <a:chExt cx="1744696" cy="542290"/>
          </a:xfrm>
        </p:grpSpPr>
        <p:sp>
          <p:nvSpPr>
            <p:cNvPr name="Freeform 14" id="14"/>
            <p:cNvSpPr/>
            <p:nvPr/>
          </p:nvSpPr>
          <p:spPr>
            <a:xfrm flipH="false" flipV="false" rot="0">
              <a:off x="0" y="0"/>
              <a:ext cx="1744696" cy="542290"/>
            </a:xfrm>
            <a:custGeom>
              <a:avLst/>
              <a:gdLst/>
              <a:ahLst/>
              <a:cxnLst/>
              <a:rect r="r" b="b" t="t" l="l"/>
              <a:pathLst>
                <a:path h="542290" w="1744696">
                  <a:moveTo>
                    <a:pt x="0" y="0"/>
                  </a:moveTo>
                  <a:lnTo>
                    <a:pt x="1744696" y="0"/>
                  </a:lnTo>
                  <a:lnTo>
                    <a:pt x="1744696" y="542290"/>
                  </a:lnTo>
                  <a:lnTo>
                    <a:pt x="0" y="542290"/>
                  </a:lnTo>
                  <a:close/>
                </a:path>
              </a:pathLst>
            </a:custGeom>
            <a:solidFill>
              <a:srgbClr val="000000">
                <a:alpha val="0"/>
              </a:srgbClr>
            </a:solidFill>
            <a:ln w="38100" cap="sq">
              <a:solidFill>
                <a:srgbClr val="10C9DB"/>
              </a:solidFill>
              <a:prstDash val="solid"/>
              <a:miter/>
            </a:ln>
          </p:spPr>
        </p:sp>
        <p:sp>
          <p:nvSpPr>
            <p:cNvPr name="TextBox 15" id="15"/>
            <p:cNvSpPr txBox="true"/>
            <p:nvPr/>
          </p:nvSpPr>
          <p:spPr>
            <a:xfrm>
              <a:off x="0" y="-19050"/>
              <a:ext cx="1744696" cy="561340"/>
            </a:xfrm>
            <a:prstGeom prst="rect">
              <a:avLst/>
            </a:prstGeom>
          </p:spPr>
          <p:txBody>
            <a:bodyPr anchor="ctr" rtlCol="false" tIns="50800" lIns="50800" bIns="50800" rIns="50800"/>
            <a:lstStyle/>
            <a:p>
              <a:pPr algn="ctr">
                <a:lnSpc>
                  <a:spcPts val="2859"/>
                </a:lnSpc>
              </a:pPr>
            </a:p>
          </p:txBody>
        </p:sp>
      </p:grpSp>
      <p:sp>
        <p:nvSpPr>
          <p:cNvPr name="TextBox 16" id="16"/>
          <p:cNvSpPr txBox="true"/>
          <p:nvPr/>
        </p:nvSpPr>
        <p:spPr>
          <a:xfrm rot="0">
            <a:off x="7224667" y="3757781"/>
            <a:ext cx="8900334" cy="1902333"/>
          </a:xfrm>
          <a:prstGeom prst="rect">
            <a:avLst/>
          </a:prstGeom>
        </p:spPr>
        <p:txBody>
          <a:bodyPr anchor="t" rtlCol="false" tIns="0" lIns="0" bIns="0" rIns="0">
            <a:spAutoFit/>
          </a:bodyPr>
          <a:lstStyle/>
          <a:p>
            <a:pPr algn="l">
              <a:lnSpc>
                <a:spcPts val="3035"/>
              </a:lnSpc>
            </a:pPr>
            <a:r>
              <a:rPr lang="en-US" sz="2199" spc="215" b="true">
                <a:solidFill>
                  <a:srgbClr val="000000"/>
                </a:solidFill>
                <a:latin typeface="DM Sans Bold"/>
                <a:ea typeface="DM Sans Bold"/>
                <a:cs typeface="DM Sans Bold"/>
                <a:sym typeface="DM Sans Bold"/>
              </a:rPr>
              <a:t>High Computational Complexity:</a:t>
            </a:r>
          </a:p>
          <a:p>
            <a:pPr algn="l">
              <a:lnSpc>
                <a:spcPts val="3035"/>
              </a:lnSpc>
            </a:pPr>
            <a:r>
              <a:rPr lang="en-US" sz="2199" spc="215">
                <a:solidFill>
                  <a:srgbClr val="000000"/>
                </a:solidFill>
                <a:latin typeface="DM Sans"/>
                <a:ea typeface="DM Sans"/>
                <a:cs typeface="DM Sans"/>
                <a:sym typeface="DM Sans"/>
              </a:rPr>
              <a:t>ResNet, especially deeper versions like ResNet-101, requires significant computational resources for training and inference, making it less feasible for deployment on low-resource devices.</a:t>
            </a:r>
          </a:p>
        </p:txBody>
      </p:sp>
      <p:sp>
        <p:nvSpPr>
          <p:cNvPr name="Freeform 17" id="17"/>
          <p:cNvSpPr/>
          <p:nvPr/>
        </p:nvSpPr>
        <p:spPr>
          <a:xfrm flipH="false" flipV="false" rot="0">
            <a:off x="11410691" y="6937093"/>
            <a:ext cx="4473739" cy="2443073"/>
          </a:xfrm>
          <a:custGeom>
            <a:avLst/>
            <a:gdLst/>
            <a:ahLst/>
            <a:cxnLst/>
            <a:rect r="r" b="b" t="t" l="l"/>
            <a:pathLst>
              <a:path h="2443073" w="4473739">
                <a:moveTo>
                  <a:pt x="0" y="0"/>
                </a:moveTo>
                <a:lnTo>
                  <a:pt x="4473739" y="0"/>
                </a:lnTo>
                <a:lnTo>
                  <a:pt x="4473739" y="2443073"/>
                </a:lnTo>
                <a:lnTo>
                  <a:pt x="0" y="2443073"/>
                </a:lnTo>
                <a:lnTo>
                  <a:pt x="0" y="0"/>
                </a:lnTo>
                <a:close/>
              </a:path>
            </a:pathLst>
          </a:custGeom>
          <a:blipFill>
            <a:blip r:embed="rId6"/>
            <a:stretch>
              <a:fillRect l="0" t="-11001" r="0" b="-11001"/>
            </a:stretch>
          </a:blipFill>
        </p:spPr>
      </p:sp>
      <p:grpSp>
        <p:nvGrpSpPr>
          <p:cNvPr name="Group 18" id="18"/>
          <p:cNvGrpSpPr/>
          <p:nvPr/>
        </p:nvGrpSpPr>
        <p:grpSpPr>
          <a:xfrm rot="0">
            <a:off x="11410691" y="6504266"/>
            <a:ext cx="4473739" cy="636748"/>
            <a:chOff x="0" y="0"/>
            <a:chExt cx="1178269" cy="167703"/>
          </a:xfrm>
        </p:grpSpPr>
        <p:sp>
          <p:nvSpPr>
            <p:cNvPr name="Freeform 19" id="19"/>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A1A1A"/>
            </a:solidFill>
          </p:spPr>
        </p:sp>
        <p:sp>
          <p:nvSpPr>
            <p:cNvPr name="TextBox 20" id="20"/>
            <p:cNvSpPr txBox="true"/>
            <p:nvPr/>
          </p:nvSpPr>
          <p:spPr>
            <a:xfrm>
              <a:off x="0" y="-57150"/>
              <a:ext cx="1178269" cy="224853"/>
            </a:xfrm>
            <a:prstGeom prst="rect">
              <a:avLst/>
            </a:prstGeom>
          </p:spPr>
          <p:txBody>
            <a:bodyPr anchor="ctr" rtlCol="false" tIns="50800" lIns="50800" bIns="50800" rIns="50800"/>
            <a:lstStyle/>
            <a:p>
              <a:pPr algn="ctr" marL="0" indent="0" lvl="0">
                <a:lnSpc>
                  <a:spcPts val="4114"/>
                </a:lnSpc>
                <a:spcBef>
                  <a:spcPct val="0"/>
                </a:spcBef>
              </a:pPr>
              <a:r>
                <a:rPr lang="en-US" sz="2981" i="true" spc="29">
                  <a:solidFill>
                    <a:srgbClr val="000000"/>
                  </a:solidFill>
                  <a:latin typeface="DM Sans Italics"/>
                  <a:ea typeface="DM Sans Italics"/>
                  <a:cs typeface="DM Sans Italics"/>
                  <a:sym typeface="DM Sans Italics"/>
                </a:rPr>
                <a:t>2</a:t>
              </a:r>
            </a:p>
          </p:txBody>
        </p:sp>
      </p:grpSp>
      <p:grpSp>
        <p:nvGrpSpPr>
          <p:cNvPr name="Group 21" id="21"/>
          <p:cNvGrpSpPr/>
          <p:nvPr/>
        </p:nvGrpSpPr>
        <p:grpSpPr>
          <a:xfrm rot="0">
            <a:off x="2179166" y="6572062"/>
            <a:ext cx="9034431" cy="2808103"/>
            <a:chOff x="0" y="0"/>
            <a:chExt cx="1744696" cy="542290"/>
          </a:xfrm>
        </p:grpSpPr>
        <p:sp>
          <p:nvSpPr>
            <p:cNvPr name="Freeform 22" id="22"/>
            <p:cNvSpPr/>
            <p:nvPr/>
          </p:nvSpPr>
          <p:spPr>
            <a:xfrm flipH="false" flipV="false" rot="0">
              <a:off x="0" y="0"/>
              <a:ext cx="1744696" cy="542290"/>
            </a:xfrm>
            <a:custGeom>
              <a:avLst/>
              <a:gdLst/>
              <a:ahLst/>
              <a:cxnLst/>
              <a:rect r="r" b="b" t="t" l="l"/>
              <a:pathLst>
                <a:path h="542290" w="1744696">
                  <a:moveTo>
                    <a:pt x="0" y="0"/>
                  </a:moveTo>
                  <a:lnTo>
                    <a:pt x="1744696" y="0"/>
                  </a:lnTo>
                  <a:lnTo>
                    <a:pt x="1744696" y="542290"/>
                  </a:lnTo>
                  <a:lnTo>
                    <a:pt x="0" y="542290"/>
                  </a:lnTo>
                  <a:close/>
                </a:path>
              </a:pathLst>
            </a:custGeom>
            <a:solidFill>
              <a:srgbClr val="000000">
                <a:alpha val="0"/>
              </a:srgbClr>
            </a:solidFill>
            <a:ln w="38100" cap="sq">
              <a:solidFill>
                <a:srgbClr val="10C9DB"/>
              </a:solidFill>
              <a:prstDash val="solid"/>
              <a:miter/>
            </a:ln>
          </p:spPr>
        </p:sp>
        <p:sp>
          <p:nvSpPr>
            <p:cNvPr name="TextBox 23" id="23"/>
            <p:cNvSpPr txBox="true"/>
            <p:nvPr/>
          </p:nvSpPr>
          <p:spPr>
            <a:xfrm>
              <a:off x="0" y="-19050"/>
              <a:ext cx="1744696" cy="561340"/>
            </a:xfrm>
            <a:prstGeom prst="rect">
              <a:avLst/>
            </a:prstGeom>
          </p:spPr>
          <p:txBody>
            <a:bodyPr anchor="ctr" rtlCol="false" tIns="50800" lIns="50800" bIns="50800" rIns="50800"/>
            <a:lstStyle/>
            <a:p>
              <a:pPr algn="ctr">
                <a:lnSpc>
                  <a:spcPts val="2859"/>
                </a:lnSpc>
              </a:pPr>
            </a:p>
          </p:txBody>
        </p:sp>
      </p:grpSp>
      <p:sp>
        <p:nvSpPr>
          <p:cNvPr name="TextBox 24" id="24"/>
          <p:cNvSpPr txBox="true"/>
          <p:nvPr/>
        </p:nvSpPr>
        <p:spPr>
          <a:xfrm rot="0">
            <a:off x="2510357" y="6819452"/>
            <a:ext cx="8512431" cy="2283333"/>
          </a:xfrm>
          <a:prstGeom prst="rect">
            <a:avLst/>
          </a:prstGeom>
        </p:spPr>
        <p:txBody>
          <a:bodyPr anchor="t" rtlCol="false" tIns="0" lIns="0" bIns="0" rIns="0">
            <a:spAutoFit/>
          </a:bodyPr>
          <a:lstStyle/>
          <a:p>
            <a:pPr algn="l">
              <a:lnSpc>
                <a:spcPts val="3036"/>
              </a:lnSpc>
            </a:pPr>
            <a:r>
              <a:rPr lang="en-US" sz="2200" spc="215" b="true">
                <a:solidFill>
                  <a:srgbClr val="000000"/>
                </a:solidFill>
                <a:latin typeface="DM Sans Bold"/>
                <a:ea typeface="DM Sans Bold"/>
                <a:cs typeface="DM Sans Bold"/>
                <a:sym typeface="DM Sans Bold"/>
              </a:rPr>
              <a:t>Model Size:</a:t>
            </a:r>
          </a:p>
          <a:p>
            <a:pPr algn="l">
              <a:lnSpc>
                <a:spcPts val="3036"/>
              </a:lnSpc>
            </a:pPr>
            <a:r>
              <a:rPr lang="en-US" sz="2200" spc="215">
                <a:solidFill>
                  <a:srgbClr val="000000"/>
                </a:solidFill>
                <a:latin typeface="DM Sans"/>
                <a:ea typeface="DM Sans"/>
                <a:cs typeface="DM Sans"/>
                <a:sym typeface="DM Sans"/>
              </a:rPr>
              <a:t> The ResNet model, due to its deep architecture, has a large number of parameters. This results in longer training times and increased storage requirements, making it less efficient for mobile or embedded system applications.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0" y="0"/>
            <a:ext cx="18288000" cy="3086100"/>
            <a:chOff x="0" y="0"/>
            <a:chExt cx="4816593" cy="812800"/>
          </a:xfrm>
        </p:grpSpPr>
        <p:sp>
          <p:nvSpPr>
            <p:cNvPr name="Freeform 4" id="4"/>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10C9DB"/>
            </a:solidFill>
          </p:spPr>
        </p:sp>
        <p:sp>
          <p:nvSpPr>
            <p:cNvPr name="TextBox 5" id="5"/>
            <p:cNvSpPr txBox="true"/>
            <p:nvPr/>
          </p:nvSpPr>
          <p:spPr>
            <a:xfrm>
              <a:off x="0" y="-19050"/>
              <a:ext cx="4816593" cy="831850"/>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13451022" y="-4729397"/>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2851369" y="-3442596"/>
            <a:ext cx="6709932" cy="6885191"/>
          </a:xfrm>
          <a:custGeom>
            <a:avLst/>
            <a:gdLst/>
            <a:ahLst/>
            <a:cxnLst/>
            <a:rect r="r" b="b" t="t" l="l"/>
            <a:pathLst>
              <a:path h="6885191" w="6709932">
                <a:moveTo>
                  <a:pt x="0" y="0"/>
                </a:moveTo>
                <a:lnTo>
                  <a:pt x="6709932" y="0"/>
                </a:lnTo>
                <a:lnTo>
                  <a:pt x="6709932" y="6885192"/>
                </a:lnTo>
                <a:lnTo>
                  <a:pt x="0" y="68851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2163000" y="3875422"/>
            <a:ext cx="4473739" cy="2443073"/>
          </a:xfrm>
          <a:custGeom>
            <a:avLst/>
            <a:gdLst/>
            <a:ahLst/>
            <a:cxnLst/>
            <a:rect r="r" b="b" t="t" l="l"/>
            <a:pathLst>
              <a:path h="2443073" w="4473739">
                <a:moveTo>
                  <a:pt x="0" y="0"/>
                </a:moveTo>
                <a:lnTo>
                  <a:pt x="4473739" y="0"/>
                </a:lnTo>
                <a:lnTo>
                  <a:pt x="4473739" y="2443073"/>
                </a:lnTo>
                <a:lnTo>
                  <a:pt x="0" y="2443073"/>
                </a:lnTo>
                <a:lnTo>
                  <a:pt x="0" y="0"/>
                </a:lnTo>
                <a:close/>
              </a:path>
            </a:pathLst>
          </a:custGeom>
          <a:blipFill>
            <a:blip r:embed="rId5"/>
            <a:stretch>
              <a:fillRect l="0" t="-11116" r="0" b="-11116"/>
            </a:stretch>
          </a:blipFill>
        </p:spPr>
      </p:sp>
      <p:grpSp>
        <p:nvGrpSpPr>
          <p:cNvPr name="Group 9" id="9"/>
          <p:cNvGrpSpPr/>
          <p:nvPr/>
        </p:nvGrpSpPr>
        <p:grpSpPr>
          <a:xfrm rot="0">
            <a:off x="2163000" y="3442596"/>
            <a:ext cx="4473739" cy="636748"/>
            <a:chOff x="0" y="0"/>
            <a:chExt cx="1178269" cy="167703"/>
          </a:xfrm>
        </p:grpSpPr>
        <p:sp>
          <p:nvSpPr>
            <p:cNvPr name="Freeform 10" id="10"/>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A1A1A"/>
            </a:solidFill>
          </p:spPr>
        </p:sp>
        <p:sp>
          <p:nvSpPr>
            <p:cNvPr name="TextBox 11" id="11"/>
            <p:cNvSpPr txBox="true"/>
            <p:nvPr/>
          </p:nvSpPr>
          <p:spPr>
            <a:xfrm>
              <a:off x="0" y="-57150"/>
              <a:ext cx="1178269" cy="224853"/>
            </a:xfrm>
            <a:prstGeom prst="rect">
              <a:avLst/>
            </a:prstGeom>
          </p:spPr>
          <p:txBody>
            <a:bodyPr anchor="ctr" rtlCol="false" tIns="50800" lIns="50800" bIns="50800" rIns="50800"/>
            <a:lstStyle/>
            <a:p>
              <a:pPr algn="ctr" marL="0" indent="0" lvl="0">
                <a:lnSpc>
                  <a:spcPts val="4114"/>
                </a:lnSpc>
                <a:spcBef>
                  <a:spcPct val="0"/>
                </a:spcBef>
              </a:pPr>
              <a:r>
                <a:rPr lang="en-US" sz="2981" i="true" spc="29">
                  <a:solidFill>
                    <a:srgbClr val="000000"/>
                  </a:solidFill>
                  <a:latin typeface="DM Sans Italics"/>
                  <a:ea typeface="DM Sans Italics"/>
                  <a:cs typeface="DM Sans Italics"/>
                  <a:sym typeface="DM Sans Italics"/>
                </a:rPr>
                <a:t>3</a:t>
              </a:r>
            </a:p>
          </p:txBody>
        </p:sp>
      </p:grpSp>
      <p:sp>
        <p:nvSpPr>
          <p:cNvPr name="TextBox 12" id="12"/>
          <p:cNvSpPr txBox="true"/>
          <p:nvPr/>
        </p:nvSpPr>
        <p:spPr>
          <a:xfrm rot="0">
            <a:off x="3690980" y="1232286"/>
            <a:ext cx="10906040" cy="1349947"/>
          </a:xfrm>
          <a:prstGeom prst="rect">
            <a:avLst/>
          </a:prstGeom>
        </p:spPr>
        <p:txBody>
          <a:bodyPr anchor="t" rtlCol="false" tIns="0" lIns="0" bIns="0" rIns="0">
            <a:spAutoFit/>
          </a:bodyPr>
          <a:lstStyle/>
          <a:p>
            <a:pPr algn="ctr">
              <a:lnSpc>
                <a:spcPts val="11082"/>
              </a:lnSpc>
            </a:pPr>
            <a:r>
              <a:rPr lang="en-US" b="true" sz="8030" spc="786">
                <a:solidFill>
                  <a:srgbClr val="000000"/>
                </a:solidFill>
                <a:latin typeface="Oswald Bold"/>
                <a:ea typeface="Oswald Bold"/>
                <a:cs typeface="Oswald Bold"/>
                <a:sym typeface="Oswald Bold"/>
              </a:rPr>
              <a:t>DISADVANTAGES</a:t>
            </a:r>
          </a:p>
        </p:txBody>
      </p:sp>
      <p:grpSp>
        <p:nvGrpSpPr>
          <p:cNvPr name="Group 13" id="13"/>
          <p:cNvGrpSpPr/>
          <p:nvPr/>
        </p:nvGrpSpPr>
        <p:grpSpPr>
          <a:xfrm rot="0">
            <a:off x="6893475" y="3510391"/>
            <a:ext cx="9034431" cy="2808103"/>
            <a:chOff x="0" y="0"/>
            <a:chExt cx="1744696" cy="542290"/>
          </a:xfrm>
        </p:grpSpPr>
        <p:sp>
          <p:nvSpPr>
            <p:cNvPr name="Freeform 14" id="14"/>
            <p:cNvSpPr/>
            <p:nvPr/>
          </p:nvSpPr>
          <p:spPr>
            <a:xfrm flipH="false" flipV="false" rot="0">
              <a:off x="0" y="0"/>
              <a:ext cx="1744696" cy="542290"/>
            </a:xfrm>
            <a:custGeom>
              <a:avLst/>
              <a:gdLst/>
              <a:ahLst/>
              <a:cxnLst/>
              <a:rect r="r" b="b" t="t" l="l"/>
              <a:pathLst>
                <a:path h="542290" w="1744696">
                  <a:moveTo>
                    <a:pt x="0" y="0"/>
                  </a:moveTo>
                  <a:lnTo>
                    <a:pt x="1744696" y="0"/>
                  </a:lnTo>
                  <a:lnTo>
                    <a:pt x="1744696" y="542290"/>
                  </a:lnTo>
                  <a:lnTo>
                    <a:pt x="0" y="542290"/>
                  </a:lnTo>
                  <a:close/>
                </a:path>
              </a:pathLst>
            </a:custGeom>
            <a:solidFill>
              <a:srgbClr val="000000">
                <a:alpha val="0"/>
              </a:srgbClr>
            </a:solidFill>
            <a:ln w="38100" cap="sq">
              <a:solidFill>
                <a:srgbClr val="10C9DB"/>
              </a:solidFill>
              <a:prstDash val="solid"/>
              <a:miter/>
            </a:ln>
          </p:spPr>
        </p:sp>
        <p:sp>
          <p:nvSpPr>
            <p:cNvPr name="TextBox 15" id="15"/>
            <p:cNvSpPr txBox="true"/>
            <p:nvPr/>
          </p:nvSpPr>
          <p:spPr>
            <a:xfrm>
              <a:off x="0" y="-19050"/>
              <a:ext cx="1744696" cy="561340"/>
            </a:xfrm>
            <a:prstGeom prst="rect">
              <a:avLst/>
            </a:prstGeom>
          </p:spPr>
          <p:txBody>
            <a:bodyPr anchor="ctr" rtlCol="false" tIns="50800" lIns="50800" bIns="50800" rIns="50800"/>
            <a:lstStyle/>
            <a:p>
              <a:pPr algn="ctr">
                <a:lnSpc>
                  <a:spcPts val="2859"/>
                </a:lnSpc>
              </a:pPr>
            </a:p>
          </p:txBody>
        </p:sp>
      </p:grpSp>
      <p:sp>
        <p:nvSpPr>
          <p:cNvPr name="TextBox 16" id="16"/>
          <p:cNvSpPr txBox="true"/>
          <p:nvPr/>
        </p:nvSpPr>
        <p:spPr>
          <a:xfrm rot="0">
            <a:off x="7224667" y="3757781"/>
            <a:ext cx="8900334" cy="1902333"/>
          </a:xfrm>
          <a:prstGeom prst="rect">
            <a:avLst/>
          </a:prstGeom>
        </p:spPr>
        <p:txBody>
          <a:bodyPr anchor="t" rtlCol="false" tIns="0" lIns="0" bIns="0" rIns="0">
            <a:spAutoFit/>
          </a:bodyPr>
          <a:lstStyle/>
          <a:p>
            <a:pPr algn="l">
              <a:lnSpc>
                <a:spcPts val="3035"/>
              </a:lnSpc>
            </a:pPr>
            <a:r>
              <a:rPr lang="en-US" sz="2199" spc="215" b="true">
                <a:solidFill>
                  <a:srgbClr val="000000"/>
                </a:solidFill>
                <a:latin typeface="DM Sans Bold"/>
                <a:ea typeface="DM Sans Bold"/>
                <a:cs typeface="DM Sans Bold"/>
                <a:sym typeface="DM Sans Bold"/>
              </a:rPr>
              <a:t>Interpretability: </a:t>
            </a:r>
          </a:p>
          <a:p>
            <a:pPr algn="l">
              <a:lnSpc>
                <a:spcPts val="3035"/>
              </a:lnSpc>
            </a:pPr>
            <a:r>
              <a:rPr lang="en-US" sz="2199" spc="215">
                <a:solidFill>
                  <a:srgbClr val="000000"/>
                </a:solidFill>
                <a:latin typeface="DM Sans"/>
                <a:ea typeface="DM Sans"/>
                <a:cs typeface="DM Sans"/>
                <a:sym typeface="DM Sans"/>
              </a:rPr>
              <a:t>Despite its high accuracy, deep networks like ResNet can often lack interpretability, making it difficult for clinicians to understand how the model arrives at a diagnosis.</a:t>
            </a:r>
          </a:p>
        </p:txBody>
      </p:sp>
      <p:sp>
        <p:nvSpPr>
          <p:cNvPr name="Freeform 17" id="17"/>
          <p:cNvSpPr/>
          <p:nvPr/>
        </p:nvSpPr>
        <p:spPr>
          <a:xfrm flipH="false" flipV="false" rot="0">
            <a:off x="11410691" y="6937093"/>
            <a:ext cx="4473739" cy="2443073"/>
          </a:xfrm>
          <a:custGeom>
            <a:avLst/>
            <a:gdLst/>
            <a:ahLst/>
            <a:cxnLst/>
            <a:rect r="r" b="b" t="t" l="l"/>
            <a:pathLst>
              <a:path h="2443073" w="4473739">
                <a:moveTo>
                  <a:pt x="0" y="0"/>
                </a:moveTo>
                <a:lnTo>
                  <a:pt x="4473739" y="0"/>
                </a:lnTo>
                <a:lnTo>
                  <a:pt x="4473739" y="2443073"/>
                </a:lnTo>
                <a:lnTo>
                  <a:pt x="0" y="2443073"/>
                </a:lnTo>
                <a:lnTo>
                  <a:pt x="0" y="0"/>
                </a:lnTo>
                <a:close/>
              </a:path>
            </a:pathLst>
          </a:custGeom>
          <a:blipFill>
            <a:blip r:embed="rId6"/>
            <a:stretch>
              <a:fillRect l="0" t="-18669" r="0" b="-18669"/>
            </a:stretch>
          </a:blipFill>
        </p:spPr>
      </p:sp>
      <p:grpSp>
        <p:nvGrpSpPr>
          <p:cNvPr name="Group 18" id="18"/>
          <p:cNvGrpSpPr/>
          <p:nvPr/>
        </p:nvGrpSpPr>
        <p:grpSpPr>
          <a:xfrm rot="0">
            <a:off x="11410691" y="6504266"/>
            <a:ext cx="4473739" cy="636748"/>
            <a:chOff x="0" y="0"/>
            <a:chExt cx="1178269" cy="167703"/>
          </a:xfrm>
        </p:grpSpPr>
        <p:sp>
          <p:nvSpPr>
            <p:cNvPr name="Freeform 19" id="19"/>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A1A1A"/>
            </a:solidFill>
          </p:spPr>
        </p:sp>
        <p:sp>
          <p:nvSpPr>
            <p:cNvPr name="TextBox 20" id="20"/>
            <p:cNvSpPr txBox="true"/>
            <p:nvPr/>
          </p:nvSpPr>
          <p:spPr>
            <a:xfrm>
              <a:off x="0" y="-57150"/>
              <a:ext cx="1178269" cy="224853"/>
            </a:xfrm>
            <a:prstGeom prst="rect">
              <a:avLst/>
            </a:prstGeom>
          </p:spPr>
          <p:txBody>
            <a:bodyPr anchor="ctr" rtlCol="false" tIns="50800" lIns="50800" bIns="50800" rIns="50800"/>
            <a:lstStyle/>
            <a:p>
              <a:pPr algn="ctr" marL="0" indent="0" lvl="0">
                <a:lnSpc>
                  <a:spcPts val="4114"/>
                </a:lnSpc>
                <a:spcBef>
                  <a:spcPct val="0"/>
                </a:spcBef>
              </a:pPr>
              <a:r>
                <a:rPr lang="en-US" sz="2981" i="true" spc="29">
                  <a:solidFill>
                    <a:srgbClr val="000000"/>
                  </a:solidFill>
                  <a:latin typeface="DM Sans Italics"/>
                  <a:ea typeface="DM Sans Italics"/>
                  <a:cs typeface="DM Sans Italics"/>
                  <a:sym typeface="DM Sans Italics"/>
                </a:rPr>
                <a:t>4</a:t>
              </a:r>
            </a:p>
          </p:txBody>
        </p:sp>
      </p:grpSp>
      <p:grpSp>
        <p:nvGrpSpPr>
          <p:cNvPr name="Group 21" id="21"/>
          <p:cNvGrpSpPr/>
          <p:nvPr/>
        </p:nvGrpSpPr>
        <p:grpSpPr>
          <a:xfrm rot="0">
            <a:off x="2163000" y="6572062"/>
            <a:ext cx="9050598" cy="3047817"/>
            <a:chOff x="0" y="0"/>
            <a:chExt cx="1747818" cy="588583"/>
          </a:xfrm>
        </p:grpSpPr>
        <p:sp>
          <p:nvSpPr>
            <p:cNvPr name="Freeform 22" id="22"/>
            <p:cNvSpPr/>
            <p:nvPr/>
          </p:nvSpPr>
          <p:spPr>
            <a:xfrm flipH="false" flipV="false" rot="0">
              <a:off x="0" y="0"/>
              <a:ext cx="1747818" cy="588583"/>
            </a:xfrm>
            <a:custGeom>
              <a:avLst/>
              <a:gdLst/>
              <a:ahLst/>
              <a:cxnLst/>
              <a:rect r="r" b="b" t="t" l="l"/>
              <a:pathLst>
                <a:path h="588583" w="1747818">
                  <a:moveTo>
                    <a:pt x="0" y="0"/>
                  </a:moveTo>
                  <a:lnTo>
                    <a:pt x="1747818" y="0"/>
                  </a:lnTo>
                  <a:lnTo>
                    <a:pt x="1747818" y="588583"/>
                  </a:lnTo>
                  <a:lnTo>
                    <a:pt x="0" y="588583"/>
                  </a:lnTo>
                  <a:close/>
                </a:path>
              </a:pathLst>
            </a:custGeom>
            <a:solidFill>
              <a:srgbClr val="000000">
                <a:alpha val="0"/>
              </a:srgbClr>
            </a:solidFill>
            <a:ln w="38100" cap="sq">
              <a:solidFill>
                <a:srgbClr val="10C9DB"/>
              </a:solidFill>
              <a:prstDash val="solid"/>
              <a:miter/>
            </a:ln>
          </p:spPr>
        </p:sp>
        <p:sp>
          <p:nvSpPr>
            <p:cNvPr name="TextBox 23" id="23"/>
            <p:cNvSpPr txBox="true"/>
            <p:nvPr/>
          </p:nvSpPr>
          <p:spPr>
            <a:xfrm>
              <a:off x="0" y="-19050"/>
              <a:ext cx="1747818" cy="607633"/>
            </a:xfrm>
            <a:prstGeom prst="rect">
              <a:avLst/>
            </a:prstGeom>
          </p:spPr>
          <p:txBody>
            <a:bodyPr anchor="ctr" rtlCol="false" tIns="50800" lIns="50800" bIns="50800" rIns="50800"/>
            <a:lstStyle/>
            <a:p>
              <a:pPr algn="ctr">
                <a:lnSpc>
                  <a:spcPts val="2859"/>
                </a:lnSpc>
              </a:pPr>
            </a:p>
          </p:txBody>
        </p:sp>
      </p:grpSp>
      <p:sp>
        <p:nvSpPr>
          <p:cNvPr name="TextBox 24" id="24"/>
          <p:cNvSpPr txBox="true"/>
          <p:nvPr/>
        </p:nvSpPr>
        <p:spPr>
          <a:xfrm rot="0">
            <a:off x="2510357" y="6819452"/>
            <a:ext cx="8512431" cy="2664333"/>
          </a:xfrm>
          <a:prstGeom prst="rect">
            <a:avLst/>
          </a:prstGeom>
        </p:spPr>
        <p:txBody>
          <a:bodyPr anchor="t" rtlCol="false" tIns="0" lIns="0" bIns="0" rIns="0">
            <a:spAutoFit/>
          </a:bodyPr>
          <a:lstStyle/>
          <a:p>
            <a:pPr algn="l" marL="474981" indent="-237491" lvl="1">
              <a:lnSpc>
                <a:spcPts val="3036"/>
              </a:lnSpc>
              <a:buFont typeface="Arial"/>
              <a:buChar char="•"/>
            </a:pPr>
            <a:r>
              <a:rPr lang="en-US" b="true" sz="2200" spc="215">
                <a:solidFill>
                  <a:srgbClr val="000000"/>
                </a:solidFill>
                <a:latin typeface="DM Sans Bold"/>
                <a:ea typeface="DM Sans Bold"/>
                <a:cs typeface="DM Sans Bold"/>
                <a:sym typeface="DM Sans Bold"/>
              </a:rPr>
              <a:t>Limited Flexibility: </a:t>
            </a:r>
          </a:p>
          <a:p>
            <a:pPr algn="l" marL="474981" indent="-237491" lvl="1">
              <a:lnSpc>
                <a:spcPts val="3036"/>
              </a:lnSpc>
              <a:buFont typeface="Arial"/>
              <a:buChar char="•"/>
            </a:pPr>
            <a:r>
              <a:rPr lang="en-US" b="true" sz="2200" spc="215">
                <a:solidFill>
                  <a:srgbClr val="000000"/>
                </a:solidFill>
                <a:latin typeface="DM Sans Bold"/>
                <a:ea typeface="DM Sans Bold"/>
                <a:cs typeface="DM Sans Bold"/>
                <a:sym typeface="DM Sans Bold"/>
              </a:rPr>
              <a:t>ResNet</a:t>
            </a:r>
            <a:r>
              <a:rPr lang="en-US" sz="2200" spc="215">
                <a:solidFill>
                  <a:srgbClr val="000000"/>
                </a:solidFill>
                <a:latin typeface="DM Sans"/>
                <a:ea typeface="DM Sans"/>
                <a:cs typeface="DM Sans"/>
                <a:sym typeface="DM Sans"/>
              </a:rPr>
              <a:t>s are less flexible in capturing complex patterns in data compared to some other machine learning models, such as neural networks, which might limit their effectiveness in complex, multi-dimensional problems like career recommendations.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0C9DB"/>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76897" y="3279484"/>
            <a:ext cx="15575055" cy="4482572"/>
          </a:xfrm>
          <a:prstGeom prst="rect">
            <a:avLst/>
          </a:prstGeom>
        </p:spPr>
        <p:txBody>
          <a:bodyPr anchor="t" rtlCol="false" tIns="0" lIns="0" bIns="0" rIns="0">
            <a:spAutoFit/>
          </a:bodyPr>
          <a:lstStyle/>
          <a:p>
            <a:pPr algn="ctr">
              <a:lnSpc>
                <a:spcPts val="18017"/>
              </a:lnSpc>
            </a:pPr>
            <a:r>
              <a:rPr lang="en-US" b="true" sz="13056" spc="1279">
                <a:solidFill>
                  <a:srgbClr val="000000"/>
                </a:solidFill>
                <a:latin typeface="Oswald Bold"/>
                <a:ea typeface="Oswald Bold"/>
                <a:cs typeface="Oswald Bold"/>
                <a:sym typeface="Oswald Bold"/>
              </a:rPr>
              <a:t>PROPOSED </a:t>
            </a:r>
          </a:p>
          <a:p>
            <a:pPr algn="ctr">
              <a:lnSpc>
                <a:spcPts val="18017"/>
              </a:lnSpc>
            </a:pPr>
            <a:r>
              <a:rPr lang="en-US" b="true" sz="13056" spc="1279">
                <a:solidFill>
                  <a:srgbClr val="000000"/>
                </a:solidFill>
                <a:latin typeface="Oswald Bold"/>
                <a:ea typeface="Oswald Bold"/>
                <a:cs typeface="Oswald Bold"/>
                <a:sym typeface="Oswald Bold"/>
              </a:rPr>
              <a:t>SYSTEM</a:t>
            </a:r>
          </a:p>
        </p:txBody>
      </p:sp>
      <p:sp>
        <p:nvSpPr>
          <p:cNvPr name="Freeform 4" id="4"/>
          <p:cNvSpPr/>
          <p:nvPr/>
        </p:nvSpPr>
        <p:spPr>
          <a:xfrm flipH="false" flipV="false" rot="0">
            <a:off x="13447294" y="-3843198"/>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DAGXGkEeRXM</dc:identifier>
  <dcterms:modified xsi:type="dcterms:W3CDTF">2011-08-01T06:04:30Z</dcterms:modified>
  <cp:revision>1</cp:revision>
  <dc:title>PPT Alzhimer Disease</dc:title>
</cp:coreProperties>
</file>

<file path=docProps/thumbnail.jpeg>
</file>